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89D936-CA9C-4C0F-B484-3D247D73CB3D}" type="datetimeFigureOut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FEEA52-4ED9-47E1-98B4-D581E657AF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F0897F-15E1-483A-957C-B00444E2ED0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Prostokąt zaokrąglony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0E1F6-C7EB-44A0-9EFA-F6B5554D5EB1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12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13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AFD2C-EDCD-4871-9723-428C69950C8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B01BB-1DDB-41CD-BF25-4411ACFDD289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F2F1-A328-4F22-AF02-2C4C7DA0A1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0E2F-D24E-41A7-8631-AE79C2E94789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7E6B-F639-4043-965D-518A880329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968A6-5BC9-4347-8758-252212068D46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21810-F3B0-4FC1-AA7C-A48A180706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Prostokąt zaokrąglony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ostokąt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50D9-603E-488E-985E-1B62A278A6A1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10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64AEC-FC2F-44C3-9D6E-206A73952D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BA3C2-9A2C-47E1-A304-31C76B7D74D8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91CF5-208F-4A90-8162-9F26004C8D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F853C-FB67-416A-BBF1-71DB24EB7FF1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D6CB4-D73E-489C-B425-1FAAF13CF0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0294A-1BDB-4DF0-867E-D09D3451F523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7B3B-FD5F-419B-918E-59981719F8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3305-EBE0-4B55-BB72-D5D4A1AC613E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C220-7C5B-434D-96A1-D35DF566EC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Prostokąt zaokrąglony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679F-CE08-4CB2-B507-5ABD944C45AD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2AFB9-89A1-482C-BA45-F8A2160D7E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F194-F599-4C31-9849-A10149BA0F50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C1865-DB18-477A-B414-B9DFD7924B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E8C23D-3D35-429B-86E9-A592E0F2BC0B}" type="datetime1">
              <a:rPr lang="pl-PL"/>
              <a:pPr>
                <a:defRPr/>
              </a:pPr>
              <a:t>2021-09-04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XXVIII Zjazd Polskiego Stowarzyszenia Sterylizacji Medycznej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AC1023B-CC3C-467D-B372-CC3BE482BB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3" r:id="rId2"/>
    <p:sldLayoutId id="2147483831" r:id="rId3"/>
    <p:sldLayoutId id="2147483824" r:id="rId4"/>
    <p:sldLayoutId id="2147483825" r:id="rId5"/>
    <p:sldLayoutId id="2147483826" r:id="rId6"/>
    <p:sldLayoutId id="2147483827" r:id="rId7"/>
    <p:sldLayoutId id="2147483832" r:id="rId8"/>
    <p:sldLayoutId id="2147483833" r:id="rId9"/>
    <p:sldLayoutId id="2147483828" r:id="rId10"/>
    <p:sldLayoutId id="214748382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414838" cy="1752600"/>
          </a:xfrm>
        </p:spPr>
        <p:txBody>
          <a:bodyPr/>
          <a:lstStyle/>
          <a:p>
            <a:pPr eaLnBrk="1" hangingPunct="1"/>
            <a:endParaRPr lang="pl-PL" sz="24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pl-PL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– 8 września 2021 r.</a:t>
            </a:r>
            <a:br>
              <a:rPr lang="pl-PL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ŻNIN</a:t>
            </a:r>
          </a:p>
        </p:txBody>
      </p:sp>
      <p:sp>
        <p:nvSpPr>
          <p:cNvPr id="6147" name="Tytuł 1"/>
          <p:cNvSpPr>
            <a:spLocks noGrp="1"/>
          </p:cNvSpPr>
          <p:nvPr>
            <p:ph type="ctrTitle"/>
          </p:nvPr>
        </p:nvSpPr>
        <p:spPr>
          <a:xfrm>
            <a:off x="785813" y="2143125"/>
            <a:ext cx="7772400" cy="2000250"/>
          </a:xfrm>
        </p:spPr>
        <p:txBody>
          <a:bodyPr/>
          <a:lstStyle/>
          <a:p>
            <a:pPr eaLnBrk="1" hangingPunct="1"/>
            <a:r>
              <a:rPr lang="pl-PL" sz="2800" smtClean="0">
                <a:solidFill>
                  <a:srgbClr val="002060"/>
                </a:solidFill>
                <a:latin typeface="Arial Black" pitchFamily="34" charset="0"/>
              </a:rPr>
              <a:t>Pozyskiwanie środków finansowych na modernizację </a:t>
            </a:r>
            <a:br>
              <a:rPr lang="pl-PL" sz="28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800" smtClean="0">
                <a:solidFill>
                  <a:srgbClr val="002060"/>
                </a:solidFill>
                <a:latin typeface="Arial Black" pitchFamily="34" charset="0"/>
              </a:rPr>
              <a:t>i wyposażenie Centralnej Sterylizatorni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Perpetua"/>
            </a:endParaRPr>
          </a:p>
        </p:txBody>
      </p:sp>
      <p:pic>
        <p:nvPicPr>
          <p:cNvPr id="61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214313"/>
            <a:ext cx="2000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Worek Pieniędzy Strony Monety - Darmowa grafika wektorowa na Pixab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3643313"/>
            <a:ext cx="19812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1928812"/>
          </a:xfrm>
        </p:spPr>
        <p:txBody>
          <a:bodyPr/>
          <a:lstStyle/>
          <a:p>
            <a:pPr algn="ctr" eaLnBrk="1" hangingPunct="1"/>
            <a: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  <a:t>Dofinansowanie projektu modernizacji </a:t>
            </a:r>
            <a:b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  <a:t>i doposażenia Centralnej Sterylizatorni </a:t>
            </a:r>
            <a:b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  <a:t>– na przykładzie GCZD im. Św. Jana Pawła II </a:t>
            </a:r>
            <a:b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  <a:t>w Katowicach</a:t>
            </a:r>
            <a:b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</a:br>
            <a:endParaRPr lang="pl-PL" sz="240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363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3EF3E-61D6-4651-9266-AFB01386BCC3}" type="slidenum">
              <a:rPr lang="pl-PL"/>
              <a:pPr>
                <a:defRPr/>
              </a:pPr>
              <a:t>10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928813"/>
            <a:ext cx="7772400" cy="40909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Projekt sfinansowany w ramach Regionalnego Programu Operacyjnego Województwa Śląskiego – tzw. mały projekt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Całkowita wartość projektu- 4 677 517 zł – 100%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z tego: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środki UE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 Funduszu Operacyjnego RPO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WŚl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dysponent Województwo Śląskie – 3 975 039 zł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85%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środki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 budżetu Ministra Zdrowia (dofinansowania zadania) – 468 653 zł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10%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środki własne szpitala – 233 825 z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ł – 5 %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96987"/>
          </a:xfrm>
        </p:spPr>
        <p:txBody>
          <a:bodyPr/>
          <a:lstStyle/>
          <a:p>
            <a:pPr algn="ctr" eaLnBrk="1" hangingPunct="1"/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Dofinansowanie projektu modernizacji </a:t>
            </a:r>
            <a:b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i doposażenia Centralnej Sterylizatorni </a:t>
            </a:r>
            <a:b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– na przykładzie GCZD im. Św. Jana Pawła II </a:t>
            </a:r>
            <a:b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w Katowicach</a:t>
            </a:r>
            <a:endParaRPr lang="pl-PL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AE66E-19C0-41FB-9FB0-F8F01C470AA6}" type="slidenum">
              <a:rPr lang="pl-PL"/>
              <a:pPr>
                <a:defRPr/>
              </a:pPr>
              <a:t>11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643063"/>
            <a:ext cx="7772400" cy="43767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ramach tzw. małego projektu wykonano: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modernizację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stacji łóżek-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dezynfekcja łóżek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dodatkowe wyposażenie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typu: wózki transportowe, wózki do mycia kontenerów, drobny sprzęt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zakup nowych materaców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, poduszek,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kocy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dla pacjentów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zakup nowych i wymianę starych, zużytych urządzeń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 Centralnej Sterylizacji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: sterylizator parowy, myjnie – dezynfektor, elektryczne wytwornice pary do zasilania komory dezynfekcyjnej, myjnię – dezynfektor tunelową, myjnię – dezynfektor, sterylizatory parowe, myjnię ultradźwiękową szafkową, urządzenie do jonizacji wody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system komputerowy do obsługi Centralnej Sterylizacji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i Stacji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przygotowania lóżek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urządzenia do zamgławiania dla potrzeb izolatek, urządzenia do utylizacji jednorazowego sprzętu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tzw. maceratorów, płuczko - dezynfektory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914400" y="285750"/>
            <a:ext cx="7772400" cy="1428750"/>
          </a:xfrm>
        </p:spPr>
        <p:txBody>
          <a:bodyPr/>
          <a:lstStyle/>
          <a:p>
            <a:pPr algn="ctr" eaLnBrk="1" hangingPunct="1"/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Dofinansowanie projektu modernizacji </a:t>
            </a:r>
            <a:b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i doposażenia Centralnej Sterylizatorni </a:t>
            </a:r>
            <a:b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– na przykładzie GCZD im. Św. Jana Pawła II </a:t>
            </a:r>
            <a:b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smtClean="0">
                <a:solidFill>
                  <a:srgbClr val="C00000"/>
                </a:solidFill>
                <a:latin typeface="Arial Black" pitchFamily="34" charset="0"/>
              </a:rPr>
              <a:t>w Katowicach</a:t>
            </a:r>
            <a:endParaRPr lang="pl-PL" sz="2000" smtClean="0">
              <a:latin typeface="Arial Black" pitchFamily="34" charset="0"/>
            </a:endParaRPr>
          </a:p>
        </p:txBody>
      </p:sp>
      <p:sp>
        <p:nvSpPr>
          <p:cNvPr id="17411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BA49D-5BA1-4F81-B886-A03ECC0794DB}" type="slidenum">
              <a:rPr lang="pl-PL"/>
              <a:pPr>
                <a:defRPr/>
              </a:pPr>
              <a:t>12</a:t>
            </a:fld>
            <a:endParaRPr lang="pl-PL"/>
          </a:p>
        </p:txBody>
      </p:sp>
      <p:sp>
        <p:nvSpPr>
          <p:cNvPr id="17413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643063"/>
            <a:ext cx="7772400" cy="4376737"/>
          </a:xfrm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Projekt sfinansowany w ramach Ponadregionalnego Programu Operacyjnego „Infrastruktura i Środowiska” – POIŚ Województwa Śląskiego – tzw. </a:t>
            </a:r>
            <a:r>
              <a:rPr lang="pl-PL" sz="2000" b="1" u="sng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duży projekt</a:t>
            </a:r>
          </a:p>
          <a:p>
            <a:pPr eaLnBrk="1" hangingPunct="1"/>
            <a:r>
              <a:rPr lang="pl-PL" sz="2000" b="1" smtClean="0">
                <a:latin typeface="Arial" pitchFamily="34" charset="0"/>
                <a:cs typeface="Arial" pitchFamily="34" charset="0"/>
              </a:rPr>
              <a:t>Całkowita wartość dużego projektu- 14 268 555 zł – 100%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>
                <a:latin typeface="Arial" pitchFamily="34" charset="0"/>
                <a:cs typeface="Arial" pitchFamily="34" charset="0"/>
              </a:rPr>
              <a:t>z tego: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pl-PL" sz="2000" b="1" smtClean="0">
                <a:latin typeface="Arial" pitchFamily="34" charset="0"/>
                <a:cs typeface="Arial" pitchFamily="34" charset="0"/>
              </a:rPr>
              <a:t>środki UE w ramach POIŚ – 12 128 272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smtClean="0">
                <a:latin typeface="Arial" pitchFamily="34" charset="0"/>
                <a:cs typeface="Arial" pitchFamily="34" charset="0"/>
              </a:rPr>
              <a:t>zł 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– 85%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pl-PL" sz="2000" b="1" smtClean="0">
                <a:latin typeface="Arial" pitchFamily="34" charset="0"/>
                <a:cs typeface="Arial" pitchFamily="34" charset="0"/>
              </a:rPr>
              <a:t>środki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smtClean="0">
                <a:latin typeface="Arial" pitchFamily="34" charset="0"/>
                <a:cs typeface="Arial" pitchFamily="34" charset="0"/>
              </a:rPr>
              <a:t>z budżetu Ministra Zdrowia (dofinansowania zadania) – 2 140 283 zł 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– 15%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l-PL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Szpital do tego zadania </a:t>
            </a:r>
            <a:r>
              <a:rPr lang="pl-PL" sz="20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 dołożył </a:t>
            </a:r>
            <a:r>
              <a:rPr lang="pl-PL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własnych środków finansowych</a:t>
            </a:r>
          </a:p>
          <a:p>
            <a:pPr eaLnBrk="1" hangingPunct="1"/>
            <a:r>
              <a:rPr lang="pl-PL" sz="2000" smtClean="0">
                <a:latin typeface="Arial" pitchFamily="34" charset="0"/>
                <a:cs typeface="Arial" pitchFamily="34" charset="0"/>
              </a:rPr>
              <a:t>W ramach tzw. </a:t>
            </a:r>
            <a:r>
              <a:rPr lang="pl-PL" sz="2000" b="1" smtClean="0">
                <a:latin typeface="Arial" pitchFamily="34" charset="0"/>
                <a:cs typeface="Arial" pitchFamily="34" charset="0"/>
              </a:rPr>
              <a:t>dużego projektu dokupiono</a:t>
            </a:r>
            <a:r>
              <a:rPr lang="pl-PL" sz="2000" smtClean="0">
                <a:latin typeface="Arial" pitchFamily="34" charset="0"/>
                <a:cs typeface="Arial" pitchFamily="34" charset="0"/>
              </a:rPr>
              <a:t> m.in. sterylizatory </a:t>
            </a:r>
            <a:br>
              <a:rPr lang="pl-PL" sz="2000" smtClean="0">
                <a:latin typeface="Arial" pitchFamily="34" charset="0"/>
                <a:cs typeface="Arial" pitchFamily="34" charset="0"/>
              </a:rPr>
            </a:br>
            <a:r>
              <a:rPr lang="pl-PL" sz="2000" smtClean="0">
                <a:latin typeface="Arial" pitchFamily="34" charset="0"/>
                <a:cs typeface="Arial" pitchFamily="34" charset="0"/>
              </a:rPr>
              <a:t>(2 sztuki) oraz urządzenia do zamgławiania ( 2 sztuki)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00063"/>
            <a:ext cx="7772400" cy="571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rgbClr val="C00000"/>
                </a:solidFill>
                <a:latin typeface="Arial Black" pitchFamily="34" charset="0"/>
              </a:rPr>
              <a:t>Planowane projekty MZ       </a:t>
            </a:r>
            <a:r>
              <a:rPr lang="pl-PL" sz="3200" dirty="0" smtClean="0">
                <a:solidFill>
                  <a:srgbClr val="00B050"/>
                </a:solidFill>
                <a:latin typeface="Arial Black" pitchFamily="34" charset="0"/>
              </a:rPr>
              <a:t>A</a:t>
            </a:r>
            <a:endParaRPr lang="pl-PL" sz="32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18435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69110-E0E2-44F4-AC6F-31656040E14B}" type="slidenum">
              <a:rPr lang="pl-PL"/>
              <a:pPr>
                <a:defRPr/>
              </a:pPr>
              <a:t>13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Ustawa o jakości ochronie zdrowia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obecnie konsultacje społeczne na ukończeniu – plan wejścia od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01.01.2022 r. </a:t>
            </a:r>
            <a:r>
              <a:rPr lang="pl-P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</a:t>
            </a:r>
            <a:endParaRPr lang="pl-PL" sz="2000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Racjonalizacja bazy łóżkowej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mapy potrzeb zdrowotnych na lata 2022-2026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(przekształcenie części łóżek tzw. ostrych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w łóżka opieki długoterminowej, opieki rehabilitacyjnej, zmiany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w opiece psychiatrycznej oraz paliatywnej i hospicjach)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Utworzenie Funduszu modernizacji szpitali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– ogółem 7 mld złotych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 ramach Funduszu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dokapitalizowanie procesów sterylizacji, Bloku Operacyjnego, laboratoriów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Priorytet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: geriatria, opieka długoterminowa, ratownictwo medyczne (wymiany karetek)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Reforma opieki szpitalnej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(kompleksowość, koordynacja na poziomie centralnym oraz poprzez szpitale kliniczne opieki regionalnej – w powiązaniu z jakością)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914400" y="928688"/>
            <a:ext cx="7772400" cy="4714875"/>
          </a:xfrm>
        </p:spPr>
        <p:txBody>
          <a:bodyPr/>
          <a:lstStyle/>
          <a:p>
            <a:pPr algn="ctr" eaLnBrk="1" hangingPunct="1"/>
            <a:r>
              <a:rPr lang="pl-PL" smtClean="0">
                <a:solidFill>
                  <a:srgbClr val="00B0F0"/>
                </a:solidFill>
                <a:latin typeface="Arial Black" pitchFamily="34" charset="0"/>
              </a:rPr>
              <a:t>Dziękuję za uwagę</a:t>
            </a:r>
            <a:r>
              <a:rPr lang="pl-PL" smtClean="0">
                <a:latin typeface="Arial Black" pitchFamily="34" charset="0"/>
              </a:rPr>
              <a:t/>
            </a:r>
            <a:br>
              <a:rPr lang="pl-PL" smtClean="0">
                <a:latin typeface="Arial Black" pitchFamily="34" charset="0"/>
              </a:rPr>
            </a:br>
            <a:r>
              <a:rPr lang="pl-PL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pl-PL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3100" smtClean="0">
                <a:solidFill>
                  <a:srgbClr val="C00000"/>
                </a:solidFill>
                <a:latin typeface="Arial Black" pitchFamily="34" charset="0"/>
              </a:rPr>
              <a:t>Maria Szymich – Lukosek</a:t>
            </a:r>
            <a:r>
              <a:rPr lang="pl-PL" smtClean="0">
                <a:latin typeface="Arial Black" pitchFamily="34" charset="0"/>
              </a:rPr>
              <a:t/>
            </a:r>
            <a:br>
              <a:rPr lang="pl-PL" smtClean="0">
                <a:latin typeface="Arial Black" pitchFamily="34" charset="0"/>
              </a:rPr>
            </a:br>
            <a: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  <a:t>ekspert  Ministerstwa Zdrowia</a:t>
            </a:r>
            <a:b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  <a:t>dyrektor ekonomiczny GCZD </a:t>
            </a:r>
            <a:b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  <a:t>im. św. Jana Pawła II w Katowicach</a:t>
            </a:r>
            <a:b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  <a:t>                                                                </a:t>
            </a:r>
            <a:r>
              <a:rPr lang="pl-PL" sz="2400" smtClean="0">
                <a:solidFill>
                  <a:srgbClr val="00B050"/>
                </a:solidFill>
                <a:latin typeface="Arial Black" pitchFamily="34" charset="0"/>
              </a:rPr>
              <a:t>A</a:t>
            </a:r>
            <a:r>
              <a:rPr lang="pl-PL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sz="2400" smtClean="0">
                <a:solidFill>
                  <a:srgbClr val="C00000"/>
                </a:solidFill>
                <a:latin typeface="Arial Black" pitchFamily="34" charset="0"/>
              </a:rPr>
              <a:t>kontakt: mlukosek@gczd.katowice.pl</a:t>
            </a:r>
          </a:p>
        </p:txBody>
      </p:sp>
      <p:sp>
        <p:nvSpPr>
          <p:cNvPr id="19459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300DE-A76F-461C-A49D-967FB03BB600}" type="slidenum">
              <a:rPr lang="pl-PL"/>
              <a:pPr>
                <a:defRPr/>
              </a:pPr>
              <a:t>14</a:t>
            </a:fld>
            <a:endParaRPr lang="pl-PL"/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Perpetua"/>
            </a:endParaRPr>
          </a:p>
        </p:txBody>
      </p:sp>
      <p:pic>
        <p:nvPicPr>
          <p:cNvPr id="1946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71625"/>
            <a:ext cx="1785937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800" smtClean="0">
                <a:solidFill>
                  <a:srgbClr val="002060"/>
                </a:solidFill>
                <a:latin typeface="Arial Black" pitchFamily="34" charset="0"/>
              </a:rPr>
              <a:t>Źródła pozyskiwania środków finansowych</a:t>
            </a:r>
          </a:p>
        </p:txBody>
      </p:sp>
      <p:sp>
        <p:nvSpPr>
          <p:cNvPr id="7171" name="Symbol zastępczy stopki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85D1D54-96AD-40E5-A442-30E3672993E0}" type="slidenum">
              <a:rPr lang="pl-PL"/>
              <a:pPr>
                <a:defRPr/>
              </a:pPr>
              <a:t>2</a:t>
            </a:fld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000125" y="1357313"/>
            <a:ext cx="77724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Regionalne Programy Operacyjne (RPO)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l-PL" sz="2000" u="sng" dirty="0" smtClean="0">
                <a:latin typeface="Arial" pitchFamily="34" charset="0"/>
                <a:cs typeface="Arial" pitchFamily="34" charset="0"/>
              </a:rPr>
              <a:t>dysponent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Marszałkowie Województwa - perspektywa 2014-2020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obecnie 2021-2027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*perspektywa 7 – letnia –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środki UE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w ramach X osi priorytetowej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„Rewitalizacja oraz infrastruktura społeczna i zdrowotna”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Działania 10.1.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„Infrastruktura ochrony zdrowia”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 ramach RPO z tytułu zwalczania COVID-19 mogą wnioskować o środki finansowe </a:t>
            </a:r>
            <a:r>
              <a:rPr lang="pl-PL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mniejsze szpitale</a:t>
            </a:r>
            <a:r>
              <a:rPr lang="pl-PL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placówki szczebla powiatowego, gminnego /miasta lub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 mniejszym zasięgu szpitale wojewódzkie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Realizacja 2 typów zadań: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doposażenie Centralnej Sterylizacji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(w ramach zabezpieczenia prawidłowości sterylizacji narzędzi dla potrzeb Bloku Operacyjnego –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ZADANIE nr 1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100" smtClean="0">
                <a:solidFill>
                  <a:srgbClr val="002060"/>
                </a:solidFill>
                <a:latin typeface="Arial Black" pitchFamily="34" charset="0"/>
              </a:rPr>
              <a:t>Źródła pozyskiwania środków finansowych</a:t>
            </a:r>
            <a:endParaRPr lang="pl-PL" sz="3100" smtClean="0"/>
          </a:p>
        </p:txBody>
      </p:sp>
      <p:sp>
        <p:nvSpPr>
          <p:cNvPr id="8195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A2BE4-904E-43DE-99AA-3B0AC5E4485F}" type="slidenum">
              <a:rPr lang="pl-PL"/>
              <a:pPr>
                <a:defRPr/>
              </a:pPr>
              <a:t>3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785813" y="1447800"/>
            <a:ext cx="7900987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ZADANIE nr 2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doposażenie izolatek w oddziałach      </a:t>
            </a:r>
            <a:r>
              <a:rPr lang="pl-PL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 urządzenia do dezynfekcji, dekontaminacji  oraz doposażenie do utylizacji naczyń (kaczek, basenów) jednorazowych ze specjalnie przetworzonej pulpy papierowej tzw. maceratorów oraz płuczko-dezynfektorów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drugie źródło</a:t>
            </a: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pozyskiwania środków to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Ponadregionalne Programy Operacyjne (PPO)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ze środków budżetowych Ministerstwa Zdrowia w ramach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Europejskiego Funduszu Rozwoju Regionalnego (EFRR) – Program Operacyjny „Infrastruktura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i Środowisko” – POIŚ /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perspektywa 2014-2020 /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obecnie 2021-2027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*perspektywa 7 – letnia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PPO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finansowane są w ramach IX osi priorytetowej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„Wzmocnienie strategicznej infrastruktury ochrony zdrowia”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Działania 9.2.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„Infrastruktura ponadregionalna podmiotów leczniczych” </a:t>
            </a:r>
            <a:br>
              <a:rPr lang="pl-PL" sz="20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– dla </a:t>
            </a:r>
            <a:r>
              <a:rPr lang="pl-PL" sz="2000" u="sng" dirty="0" smtClean="0">
                <a:latin typeface="Arial" pitchFamily="34" charset="0"/>
                <a:cs typeface="Arial" pitchFamily="34" charset="0"/>
              </a:rPr>
              <a:t>dużych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szpitali ponadregionalnych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(szpitale kliniczne, instytuty, wojewódzkie wieloprofilowe szpitale samorządowe)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smtClean="0">
                <a:solidFill>
                  <a:srgbClr val="C00000"/>
                </a:solidFill>
                <a:latin typeface="Arial Black" pitchFamily="34" charset="0"/>
              </a:rPr>
              <a:t>Szczegółowe działania w ramach RPO</a:t>
            </a:r>
          </a:p>
        </p:txBody>
      </p:sp>
      <p:sp>
        <p:nvSpPr>
          <p:cNvPr id="9219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4DDD-6817-4F71-8E34-1BDC435AF76A}" type="slidenum">
              <a:rPr lang="pl-PL"/>
              <a:pPr>
                <a:defRPr/>
              </a:pPr>
              <a:t>4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źródło finansowania = małe  placówki szpitalne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Instytucja organizująca nabór wniosków – to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zarząd województwa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czyli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Instytucja zarządzająca Regionalnym Programem Operacyjnym Województwa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2000" b="1" dirty="0" err="1" smtClean="0">
                <a:latin typeface="Arial" pitchFamily="34" charset="0"/>
                <a:cs typeface="Arial" pitchFamily="34" charset="0"/>
              </a:rPr>
              <a:t>RPOWŚl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np. gdy to </a:t>
            </a:r>
            <a:r>
              <a:rPr lang="pl-PL" sz="2000" u="sng" dirty="0" smtClean="0">
                <a:latin typeface="Arial" pitchFamily="34" charset="0"/>
                <a:cs typeface="Arial" pitchFamily="34" charset="0"/>
              </a:rPr>
              <a:t>dotyczy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województwa śląskie)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Wybór projektów do dofinansowania –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 trybie nadzwyczajnym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Działania pn.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„Infrastruktura ochrony zdrowia”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projekt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„Wsparcie zakupu niezbędnego sprzętu i wyposażenia oraz adaptacji pomieszczeń, w tym obiektów kubaturowych </a:t>
            </a:r>
            <a:br>
              <a:rPr lang="pl-PL" sz="20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w związku z pojawieniem się wirusa SARS-CoV-2”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Warunki dla podmiotów ubiegających się o dofinansowanie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uzgodnienia z Wojewodą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/ akceptacja wniosku /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Na tej podstawie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zarząd województwa podejmuje uchwałę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o umieszczeniu szpitala /złożonego wniosku/ na wykazie RPO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2800" smtClean="0">
                <a:solidFill>
                  <a:srgbClr val="002060"/>
                </a:solidFill>
                <a:latin typeface="Arial Black" pitchFamily="34" charset="0"/>
              </a:rPr>
              <a:t>Warunki dostępu do Regionalnego Programu Operacyjnego</a:t>
            </a:r>
          </a:p>
        </p:txBody>
      </p:sp>
      <p:sp>
        <p:nvSpPr>
          <p:cNvPr id="10243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F9BF6-7257-48D1-B83D-69DBA711A42F}" type="slidenum">
              <a:rPr lang="pl-PL"/>
              <a:pPr>
                <a:defRPr/>
              </a:pPr>
              <a:t>5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Składane wnioski o sfinansowane w ramach RPO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*skierowane do małych placówek zdrowotnych* - mogą być tylko na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realizację celu </a:t>
            </a: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bezpośredni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 nakierowanego na poprawę sytuacji epidemiologicznej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( pandemia COVID-19)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Wnioski muszą wskazać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rodzaj wyposażenia niezbędny do zwalczania COVID-19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(np. wyposażenie Centralnej Sterylizacji, Bloku Operacyjnego) lub niezbędnej modernizacji tego typu obiektów/pomieszczeń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Niedopuszczalna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jest realizacja inwestycji wynikająca z innych celów niż związanych ze zwalczaniem epidemii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Potwierdzenie zgodności składanego wniosku z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ww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warunkami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– pozytywna opinia Departamentu Zdrowia Urzędu Marszałkowskiego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(dołączona do wniosku)</a:t>
            </a: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Akceptacja wniosku przez wojewodę  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przyjęta przez zarząd województwa samorządowego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82737"/>
          </a:xfrm>
        </p:spPr>
        <p:txBody>
          <a:bodyPr/>
          <a:lstStyle/>
          <a:p>
            <a:pPr algn="ctr" eaLnBrk="1" hangingPunct="1"/>
            <a:r>
              <a:rPr lang="pl-PL" sz="2800" b="1" smtClean="0">
                <a:solidFill>
                  <a:srgbClr val="C00000"/>
                </a:solidFill>
                <a:latin typeface="Arial Black" pitchFamily="34" charset="0"/>
              </a:rPr>
              <a:t>Szczegółowe działania związane </a:t>
            </a:r>
            <a:br>
              <a:rPr lang="pl-PL" sz="2800" b="1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800" b="1" smtClean="0">
                <a:solidFill>
                  <a:srgbClr val="C00000"/>
                </a:solidFill>
                <a:latin typeface="Arial Black" pitchFamily="34" charset="0"/>
              </a:rPr>
              <a:t>z dużą dotacją z budżetu państw</a:t>
            </a:r>
            <a:r>
              <a:rPr lang="pl-PL" sz="2800" smtClean="0">
                <a:solidFill>
                  <a:srgbClr val="C00000"/>
                </a:solidFill>
                <a:latin typeface="Arial Black" pitchFamily="34" charset="0"/>
              </a:rPr>
              <a:t>a – Ponadregionalne Programy Operacyjne</a:t>
            </a:r>
          </a:p>
        </p:txBody>
      </p:sp>
      <p:sp>
        <p:nvSpPr>
          <p:cNvPr id="11267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3A8E7-622A-427D-A576-F6380DAC1DB4}" type="slidenum">
              <a:rPr lang="pl-PL"/>
              <a:pPr>
                <a:defRPr/>
              </a:pPr>
              <a:t>6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28688" y="1928813"/>
            <a:ext cx="7772400" cy="40195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 źródło finansowania = duże placówki </a:t>
            </a:r>
            <a:b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/instytuty, szpitale kliniczne, wieloprofilowe szpitale wojewódzkie o dużych oddziaływaniu – ponadregionalnym /, transport sanitarny – ponadregionalny (wojewódzki), Lotnicze Pogotowie Ratunkowe, placówki MON,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MSWiA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Budżet ochrony zdrowia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(dział 46) – dysponent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Minister Zdrowia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Środki unijne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Europejski Fundusz Rozwoju Regionalnego – dysponent Ministerstwo Funduszy i Polityki Regionalnej – pośrednictwo Minister Zdrowia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( departament Oceny Inwestycji MZ)                      </a:t>
            </a:r>
            <a:r>
              <a:rPr lang="pl-PL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</a:t>
            </a:r>
            <a:r>
              <a:rPr lang="pl-PL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pl-PL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</p:spPr>
        <p:txBody>
          <a:bodyPr/>
          <a:lstStyle/>
          <a:p>
            <a:pPr eaLnBrk="1" hangingPunct="1"/>
            <a:r>
              <a:rPr lang="pl-PL" sz="2400" smtClean="0">
                <a:solidFill>
                  <a:srgbClr val="002060"/>
                </a:solidFill>
                <a:latin typeface="Arial Black" pitchFamily="34" charset="0"/>
              </a:rPr>
              <a:t>Warunki dostępu do tzw. dużej dotacji PPO- Ponadregionalnego Programu Operacyjnego</a:t>
            </a:r>
            <a:endParaRPr lang="pl-PL" sz="2400" smtClean="0"/>
          </a:p>
        </p:txBody>
      </p:sp>
      <p:sp>
        <p:nvSpPr>
          <p:cNvPr id="12291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9A161-8CF0-45B0-91E8-57F6AAF12B2C}" type="slidenum">
              <a:rPr lang="pl-PL"/>
              <a:pPr>
                <a:defRPr/>
              </a:pPr>
              <a:t>7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914400" y="1643063"/>
            <a:ext cx="7772400" cy="43767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Wniosek musi mieć </a:t>
            </a: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Ocenę Inwestycji (tzw. OCI)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składa się do Ministerstwa Zdrowia do Departamentu Oceny Inwestycji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                 &lt; gdy inwestycja </a:t>
            </a:r>
            <a:r>
              <a:rPr lang="pl-PL" sz="2000" u="sng" dirty="0" smtClean="0">
                <a:latin typeface="Arial" pitchFamily="34" charset="0"/>
                <a:cs typeface="Arial" pitchFamily="34" charset="0"/>
              </a:rPr>
              <a:t>ponad 50 mln zł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&gt;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OCI jest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ważna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 okres 3 lat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(opłata za OCI - 4 tys. zł na rachunek bankowy MZ- Fundusz Medyczny)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Dodatkowo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gdy inwestycja dotyczy remontu/modernizacji to należy posiadać </a:t>
            </a: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 inwestycji budowlanej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Ocenę Inwestycji dokonuje się za pomocą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systemu IOWISZ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000" i="1" dirty="0" smtClean="0">
                <a:latin typeface="Arial" pitchFamily="34" charset="0"/>
                <a:cs typeface="Arial" pitchFamily="34" charset="0"/>
              </a:rPr>
              <a:t>czyli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system teleinformatyczny (punktowy), po zasięgnięciu opinii dyrektora OW NFZ lub Prezesa NFZ – gdy dotyczy to instytutów MZ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Za pomocą systemu IOWISZ szpital może wstępnie dokonać </a:t>
            </a:r>
            <a:r>
              <a:rPr lang="pl-PL" sz="2000" u="sng" dirty="0" smtClean="0">
                <a:latin typeface="Arial" pitchFamily="34" charset="0"/>
                <a:cs typeface="Arial" pitchFamily="34" charset="0"/>
              </a:rPr>
              <a:t>samooceny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– aby przekonać się o łącznej liczbie uzyskanych punktów składanego wniosku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Wniosek dotyczący projektu o wartości </a:t>
            </a:r>
            <a:r>
              <a:rPr lang="pl-PL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powyżej 2 mln </a:t>
            </a: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zł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– ocena (OCI) za pomocą IOWISZ składa się do wojewody 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smtClean="0">
                <a:solidFill>
                  <a:srgbClr val="0070C0"/>
                </a:solidFill>
                <a:latin typeface="Arial Black" pitchFamily="34" charset="0"/>
              </a:rPr>
              <a:t>Podsumowanie źródeł pozyskiwania środków na Centralną Sterylizatornię</a:t>
            </a:r>
          </a:p>
        </p:txBody>
      </p:sp>
      <p:sp>
        <p:nvSpPr>
          <p:cNvPr id="13315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36D35-0F42-41C5-A3C8-E576EE654613}" type="slidenum">
              <a:rPr lang="pl-PL"/>
              <a:pPr>
                <a:defRPr/>
              </a:pPr>
              <a:t>8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AutoNum type="arabicPeriod"/>
              <a:defRPr/>
            </a:pP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Regionalne Programy Operacyjne (RPO)</a:t>
            </a:r>
          </a:p>
          <a:p>
            <a:pPr marL="457200" indent="-45720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RPO = małe  placówki szpitalne</a:t>
            </a:r>
          </a:p>
          <a:p>
            <a:pPr marL="457200" indent="-45720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dysponent Marszałkowie Województwa *perspektywa 2021-2027*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       </a:t>
            </a: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Ponadregionalne Programy Operacyjne (PPO)</a:t>
            </a:r>
          </a:p>
          <a:p>
            <a:pPr marL="457200" indent="-45720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PPO = duże placówki szpitalne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dysponent Minister Zdrowia *perspektywa 2021-202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7*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      Specjalny Fundusz Przeciwdziałania COVID-19 </a:t>
            </a:r>
          </a:p>
          <a:p>
            <a:pPr marL="457200" indent="-45720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Specjalny Fundusz = wszystkie placówki szpitalne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z dniem 2.06.2021r.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Departament Oceny Inwestycji MZ poinformował dyrektorów – o skończeniu się puli środków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latin typeface="Arial" pitchFamily="34" charset="0"/>
                <a:cs typeface="Arial" pitchFamily="34" charset="0"/>
              </a:rPr>
              <a:t>w ramach Funduszu Przeciwdziałania COVID-19</a:t>
            </a:r>
          </a:p>
          <a:p>
            <a:pPr marL="457200" indent="-45720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*wstrzymanie przyjmowanie wniosków*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000" u="sng" dirty="0" smtClean="0">
                <a:latin typeface="Arial" pitchFamily="34" charset="0"/>
                <a:cs typeface="Arial" pitchFamily="34" charset="0"/>
              </a:rPr>
              <a:t>planowane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zwiększenie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od II połowy X/2021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 120 mln zł kolejnej puli środków finansowych na Fundusz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472488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rgbClr val="C00000"/>
                </a:solidFill>
                <a:latin typeface="Arial Black" pitchFamily="34" charset="0"/>
              </a:rPr>
              <a:t>                </a:t>
            </a:r>
            <a:r>
              <a:rPr lang="pl-PL" sz="3600" dirty="0" smtClean="0">
                <a:solidFill>
                  <a:srgbClr val="C00000"/>
                </a:solidFill>
                <a:latin typeface="Arial Black" pitchFamily="34" charset="0"/>
              </a:rPr>
              <a:t>Gdzie szukać pieniędzy ?</a:t>
            </a:r>
            <a:endParaRPr lang="pl-PL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4339" name="Symbol zastępczy stopki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mtClean="0"/>
              <a:t>XXVIII Zjazd Polskiego Stowarzyszenia Sterylizacji Medycznej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966BB-7136-47D7-86E8-82899455EE78}" type="slidenum">
              <a:rPr lang="pl-PL"/>
              <a:pPr>
                <a:defRPr/>
              </a:pPr>
              <a:t>9</a:t>
            </a:fld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400" dirty="0" smtClean="0">
              <a:latin typeface="Arial Black" pitchFamily="34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latin typeface="Arial Black" pitchFamily="34" charset="0"/>
              </a:rPr>
              <a:t>na doposażenie Centralnej Sterylizacji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2000" dirty="0" smtClean="0">
                <a:latin typeface="Arial Black" pitchFamily="34" charset="0"/>
              </a:rPr>
              <a:t>na modernizację i remont Centralnej Sterylizacji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pl-PL" sz="2400" dirty="0" smtClean="0">
              <a:latin typeface="Arial Black" pitchFamily="34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400" dirty="0" smtClean="0">
                <a:latin typeface="Arial Black" pitchFamily="34" charset="0"/>
              </a:rPr>
              <a:t>w każdym Funduszu UE</a:t>
            </a:r>
            <a:r>
              <a:rPr lang="pl-PL" sz="2400" dirty="0" smtClean="0">
                <a:solidFill>
                  <a:srgbClr val="C00000"/>
                </a:solidFill>
                <a:latin typeface="Arial Black" pitchFamily="34" charset="0"/>
              </a:rPr>
              <a:t>*</a:t>
            </a:r>
            <a:r>
              <a:rPr lang="pl-PL" sz="2400" dirty="0" smtClean="0">
                <a:latin typeface="Arial Black" pitchFamily="34" charset="0"/>
              </a:rPr>
              <a:t> w ramach Programów Operacyjnych finansowanych </a:t>
            </a:r>
            <a:br>
              <a:rPr lang="pl-PL" sz="2400" dirty="0" smtClean="0">
                <a:latin typeface="Arial Black" pitchFamily="34" charset="0"/>
              </a:rPr>
            </a:br>
            <a:r>
              <a:rPr lang="pl-PL" sz="2400" dirty="0" smtClean="0">
                <a:latin typeface="Arial Black" pitchFamily="34" charset="0"/>
              </a:rPr>
              <a:t>z UE są podrozdziały przeznaczone na </a:t>
            </a:r>
            <a:r>
              <a:rPr lang="pl-PL" sz="2400" dirty="0" smtClean="0">
                <a:solidFill>
                  <a:srgbClr val="0070C0"/>
                </a:solidFill>
                <a:latin typeface="Arial Black" pitchFamily="34" charset="0"/>
              </a:rPr>
              <a:t>wzmocnienie placówek ochrony zdrowia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pl-PL" sz="2400" dirty="0" smtClean="0">
              <a:latin typeface="Arial Black" pitchFamily="34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400" dirty="0" smtClean="0">
                <a:latin typeface="Arial Black" pitchFamily="34" charset="0"/>
              </a:rPr>
              <a:t>w budżecie Ministra Zdrowia</a:t>
            </a:r>
            <a:endParaRPr lang="pl-PL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Europejski Fundusz Rozwoju Regionalnego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Europejski Fundusz Polityki Społecznej</a:t>
            </a:r>
            <a:endParaRPr lang="pl-PL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2" name="Picture 2" descr="Worek Pieniędzy Strony Monety - Darmowa grafika wektorowa na Pixab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3"/>
            <a:ext cx="17859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265</TotalTime>
  <Words>590</Words>
  <Application>Microsoft Office PowerPoint</Application>
  <PresentationFormat>Pokaz na ekranie (4:3)</PresentationFormat>
  <Paragraphs>120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Franklin Gothic Book</vt:lpstr>
      <vt:lpstr>Perpetua</vt:lpstr>
      <vt:lpstr>Wingdings 2</vt:lpstr>
      <vt:lpstr>Calibri</vt:lpstr>
      <vt:lpstr>Arial Black</vt:lpstr>
      <vt:lpstr>Wingdings</vt:lpstr>
      <vt:lpstr>Kapitał</vt:lpstr>
      <vt:lpstr>Pozyskiwanie środków finansowych na modernizację  i wyposażenie Centralnej Sterylizatorni</vt:lpstr>
      <vt:lpstr>Źródła pozyskiwania środków finansowych</vt:lpstr>
      <vt:lpstr>Źródła pozyskiwania środków finansowych</vt:lpstr>
      <vt:lpstr>Szczegółowe działania w ramach RPO</vt:lpstr>
      <vt:lpstr>Warunki dostępu do Regionalnego Programu Operacyjnego</vt:lpstr>
      <vt:lpstr>Szczegółowe działania związane  z dużą dotacją z budżetu państwa – Ponadregionalne Programy Operacyjne</vt:lpstr>
      <vt:lpstr>Warunki dostępu do tzw. dużej dotacji PPO- Ponadregionalnego Programu Operacyjnego</vt:lpstr>
      <vt:lpstr>Podsumowanie źródeł pozyskiwania środków na Centralną Sterylizatornię</vt:lpstr>
      <vt:lpstr>                Gdzie szukać pieniędzy ?</vt:lpstr>
      <vt:lpstr>Dofinansowanie projektu modernizacji  i doposażenia Centralnej Sterylizatorni  – na przykładzie GCZD im. Św. Jana Pawła II  w Katowicach </vt:lpstr>
      <vt:lpstr>Dofinansowanie projektu modernizacji  i doposażenia Centralnej Sterylizatorni  – na przykładzie GCZD im. Św. Jana Pawła II  w Katowicach</vt:lpstr>
      <vt:lpstr>Dofinansowanie projektu modernizacji  i doposażenia Centralnej Sterylizatorni  – na przykładzie GCZD im. Św. Jana Pawła II  w Katowicach</vt:lpstr>
      <vt:lpstr>Planowane projekty MZ       A</vt:lpstr>
      <vt:lpstr>Dziękuję za uwagę  Maria Szymich – Lukosek ekspert  Ministerstwa Zdrowia  dyrektor ekonomiczny GCZD  im. św. Jana Pawła II w Katowicach                                                                 A kontakt: mlukosek@gczd.katowice.pl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Pozyskiwanie środków finansowych na modernizację i wyposażenie Centralnej Sterylizatorni</dc:title>
  <dc:creator>Marcin</dc:creator>
  <cp:lastModifiedBy>Marcin</cp:lastModifiedBy>
  <cp:revision>45</cp:revision>
  <dcterms:created xsi:type="dcterms:W3CDTF">2021-09-03T18:44:42Z</dcterms:created>
  <dcterms:modified xsi:type="dcterms:W3CDTF">2021-09-04T19:56:46Z</dcterms:modified>
</cp:coreProperties>
</file>