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58" r:id="rId3"/>
    <p:sldId id="261" r:id="rId4"/>
    <p:sldId id="259" r:id="rId5"/>
    <p:sldId id="265" r:id="rId6"/>
    <p:sldId id="266" r:id="rId7"/>
    <p:sldId id="269" r:id="rId8"/>
    <p:sldId id="270" r:id="rId9"/>
    <p:sldId id="274" r:id="rId10"/>
    <p:sldId id="268" r:id="rId11"/>
    <p:sldId id="267" r:id="rId12"/>
    <p:sldId id="271" r:id="rId13"/>
    <p:sldId id="272" r:id="rId14"/>
    <p:sldId id="273" r:id="rId15"/>
    <p:sldId id="262" r:id="rId16"/>
    <p:sldId id="263" r:id="rId17"/>
    <p:sldId id="264" r:id="rId18"/>
    <p:sldId id="260" r:id="rId19"/>
    <p:sldId id="257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4" autoAdjust="0"/>
    <p:restoredTop sz="94660"/>
  </p:normalViewPr>
  <p:slideViewPr>
    <p:cSldViewPr>
      <p:cViewPr varScale="1">
        <p:scale>
          <a:sx n="67" d="100"/>
          <a:sy n="67" d="100"/>
        </p:scale>
        <p:origin x="-12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63535-2C21-41EA-9D52-6EB48399CBFF}" type="datetimeFigureOut">
              <a:rPr lang="pl-PL" smtClean="0"/>
              <a:t>2014-06-23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50124-57DB-4627-9640-F440E9011E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1461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50124-57DB-4627-9640-F440E9011EED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7362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AD54-D10C-46F8-BB2B-5DD3F7FD9911}" type="datetimeFigureOut">
              <a:rPr lang="pl-PL" smtClean="0"/>
              <a:t>2014-06-23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8355-168E-40C4-805C-4EE98C370DEE}" type="slidenum">
              <a:rPr lang="pl-PL" smtClean="0"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AD54-D10C-46F8-BB2B-5DD3F7FD9911}" type="datetimeFigureOut">
              <a:rPr lang="pl-PL" smtClean="0"/>
              <a:t>2014-06-23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8355-168E-40C4-805C-4EE98C370DE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AD54-D10C-46F8-BB2B-5DD3F7FD9911}" type="datetimeFigureOut">
              <a:rPr lang="pl-PL" smtClean="0"/>
              <a:t>2014-06-23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8355-168E-40C4-805C-4EE98C370DE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AD54-D10C-46F8-BB2B-5DD3F7FD9911}" type="datetimeFigureOut">
              <a:rPr lang="pl-PL" smtClean="0"/>
              <a:t>2014-06-23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8355-168E-40C4-805C-4EE98C370DE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AD54-D10C-46F8-BB2B-5DD3F7FD9911}" type="datetimeFigureOut">
              <a:rPr lang="pl-PL" smtClean="0"/>
              <a:t>2014-06-23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8F28355-168E-40C4-805C-4EE98C370DEE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AD54-D10C-46F8-BB2B-5DD3F7FD9911}" type="datetimeFigureOut">
              <a:rPr lang="pl-PL" smtClean="0"/>
              <a:t>2014-06-23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8355-168E-40C4-805C-4EE98C370DE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AD54-D10C-46F8-BB2B-5DD3F7FD9911}" type="datetimeFigureOut">
              <a:rPr lang="pl-PL" smtClean="0"/>
              <a:t>2014-06-23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8355-168E-40C4-805C-4EE98C370DE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AD54-D10C-46F8-BB2B-5DD3F7FD9911}" type="datetimeFigureOut">
              <a:rPr lang="pl-PL" smtClean="0"/>
              <a:t>2014-06-23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8355-168E-40C4-805C-4EE98C370DE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AD54-D10C-46F8-BB2B-5DD3F7FD9911}" type="datetimeFigureOut">
              <a:rPr lang="pl-PL" smtClean="0"/>
              <a:t>2014-06-23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8355-168E-40C4-805C-4EE98C370DE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AD54-D10C-46F8-BB2B-5DD3F7FD9911}" type="datetimeFigureOut">
              <a:rPr lang="pl-PL" smtClean="0"/>
              <a:t>2014-06-23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8355-168E-40C4-805C-4EE98C370DE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AD54-D10C-46F8-BB2B-5DD3F7FD9911}" type="datetimeFigureOut">
              <a:rPr lang="pl-PL" smtClean="0"/>
              <a:t>2014-06-23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8355-168E-40C4-805C-4EE98C370DE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  <a14:imgEffect>
                      <a14:saturation sat="9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D29AD54-D10C-46F8-BB2B-5DD3F7FD9911}" type="datetimeFigureOut">
              <a:rPr lang="pl-PL" smtClean="0"/>
              <a:t>2014-06-23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8F28355-168E-40C4-805C-4EE98C370DEE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6103165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4581128"/>
            <a:ext cx="8229600" cy="18288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dirty="0" smtClean="0">
                <a:solidFill>
                  <a:srgbClr val="FFFF00"/>
                </a:solidFill>
              </a:rPr>
              <a:t>Bezpieczny     gabinet stomatologiczny</a:t>
            </a:r>
            <a:endParaRPr lang="pl-P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3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2" y="0"/>
            <a:ext cx="9072488" cy="6830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43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347"/>
            <a:ext cx="5161756" cy="5161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5868144" y="2564904"/>
            <a:ext cx="32758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 smtClean="0">
                <a:solidFill>
                  <a:schemeClr val="bg1"/>
                </a:solidFill>
              </a:rPr>
              <a:t>Stojak do dezynfekcji narzędzi kanałowych</a:t>
            </a:r>
          </a:p>
          <a:p>
            <a:pPr algn="just"/>
            <a:r>
              <a:rPr lang="pl-PL" b="1" dirty="0" smtClean="0">
                <a:solidFill>
                  <a:schemeClr val="bg1"/>
                </a:solidFill>
              </a:rPr>
              <a:t>w trakcie leczenia. 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Pojemnik na instrumenty </a:t>
            </a:r>
            <a:r>
              <a:rPr lang="pl-PL" b="1" dirty="0" err="1" smtClean="0">
                <a:solidFill>
                  <a:schemeClr val="bg1"/>
                </a:solidFill>
              </a:rPr>
              <a:t>endodontyczne</a:t>
            </a:r>
            <a:r>
              <a:rPr lang="pl-PL" b="1" dirty="0" smtClean="0">
                <a:solidFill>
                  <a:schemeClr val="bg1"/>
                </a:solidFill>
              </a:rPr>
              <a:t> wykonany jest z materiału odpornego na środki chemiczne, można go sterylizować (w 180°C). Gąbka jednorazowego użytku nadająca się do sterylizacji (w 135°C).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39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Opracowywanie manualne: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09160"/>
          </a:xfrm>
        </p:spPr>
        <p:txBody>
          <a:bodyPr/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pl-PL" b="1" dirty="0" smtClean="0">
                <a:solidFill>
                  <a:schemeClr val="bg1"/>
                </a:solidFill>
              </a:rPr>
              <a:t> stosować środki nie powodujące utrwalania białek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smtClean="0">
                <a:solidFill>
                  <a:schemeClr val="bg1"/>
                </a:solidFill>
              </a:rPr>
              <a:t>sporządzać właściwe stężenie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pl-PL" b="1" dirty="0" smtClean="0">
                <a:solidFill>
                  <a:schemeClr val="bg1"/>
                </a:solidFill>
              </a:rPr>
              <a:t> przestrzegać czasu ekspozycji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smtClean="0">
                <a:solidFill>
                  <a:schemeClr val="bg1"/>
                </a:solidFill>
              </a:rPr>
              <a:t>stosować właściwą temperaturę roztworu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smtClean="0">
                <a:solidFill>
                  <a:schemeClr val="bg1"/>
                </a:solidFill>
              </a:rPr>
              <a:t>stosować wodę całkowicie zdemineralizowaną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smtClean="0">
                <a:solidFill>
                  <a:schemeClr val="bg1"/>
                </a:solidFill>
              </a:rPr>
              <a:t>narzędzia do opracowywania kanałów opracowywać oddzielnie</a:t>
            </a:r>
          </a:p>
          <a:p>
            <a:pPr marL="137160" indent="0">
              <a:buClr>
                <a:srgbClr val="00B050"/>
              </a:buClr>
              <a:buNone/>
            </a:pPr>
            <a:r>
              <a:rPr lang="pl-PL" b="1" dirty="0" smtClean="0">
                <a:solidFill>
                  <a:schemeClr val="bg1"/>
                </a:solidFill>
              </a:rPr>
              <a:t> 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57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44656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pl-PL" b="1" dirty="0" smtClean="0">
                <a:solidFill>
                  <a:schemeClr val="bg1"/>
                </a:solidFill>
              </a:rPr>
              <a:t>Prostnice, kątnice oraz inne elementy napędowe nie mogą być przygotowywane w kąpieli zanurzeniowej ani ultradźwiękowej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chemeClr val="bg1"/>
                </a:solidFill>
              </a:rPr>
              <a:t>N</a:t>
            </a:r>
            <a:r>
              <a:rPr lang="pl-PL" b="1" dirty="0" smtClean="0">
                <a:solidFill>
                  <a:schemeClr val="bg1"/>
                </a:solidFill>
              </a:rPr>
              <a:t>arzędzia do kanałów z anodowanym kolorowym uchwytem ulegają w alkalicznych roztworach uszkodzeniu i tracą kolorowe kodowania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S</a:t>
            </a:r>
            <a:r>
              <a:rPr lang="pl-PL" b="1" dirty="0" err="1" smtClean="0">
                <a:solidFill>
                  <a:schemeClr val="bg1"/>
                </a:solidFill>
              </a:rPr>
              <a:t>tomatoscopy</a:t>
            </a:r>
            <a:r>
              <a:rPr lang="pl-PL" b="1" dirty="0" smtClean="0">
                <a:solidFill>
                  <a:schemeClr val="bg1"/>
                </a:solidFill>
              </a:rPr>
              <a:t> w kąpieli ultradźwiękowej mogą ulec uszkodzeniu</a:t>
            </a:r>
          </a:p>
          <a:p>
            <a:pPr marL="137160" indent="0">
              <a:buNone/>
            </a:pP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8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6048712"/>
          </a:xfrm>
        </p:spPr>
        <p:txBody>
          <a:bodyPr/>
          <a:lstStyle/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pl-PL" b="1" dirty="0" smtClean="0">
                <a:solidFill>
                  <a:schemeClr val="bg1"/>
                </a:solidFill>
              </a:rPr>
              <a:t>mocno </a:t>
            </a:r>
            <a:r>
              <a:rPr lang="pl-PL" b="1" dirty="0">
                <a:solidFill>
                  <a:schemeClr val="bg1"/>
                </a:solidFill>
              </a:rPr>
              <a:t>kwasowe środki do usuwania </a:t>
            </a:r>
            <a:r>
              <a:rPr lang="pl-PL" b="1" dirty="0" smtClean="0">
                <a:solidFill>
                  <a:schemeClr val="bg1"/>
                </a:solidFill>
              </a:rPr>
              <a:t>cementu prowadzą do uszkodzenia powierzchni pasywnej i prowadzą do korozji powierzchni i spoin lutowanych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chemeClr val="bg1"/>
                </a:solidFill>
              </a:rPr>
              <a:t>s</a:t>
            </a:r>
            <a:r>
              <a:rPr lang="pl-PL" b="1" dirty="0" smtClean="0">
                <a:solidFill>
                  <a:schemeClr val="bg1"/>
                </a:solidFill>
              </a:rPr>
              <a:t>ondy, narzędzia </a:t>
            </a:r>
            <a:r>
              <a:rPr lang="pl-PL" b="1" dirty="0" err="1" smtClean="0">
                <a:solidFill>
                  <a:schemeClr val="bg1"/>
                </a:solidFill>
              </a:rPr>
              <a:t>periodontyczne</a:t>
            </a:r>
            <a:r>
              <a:rPr lang="pl-PL" b="1" dirty="0" smtClean="0">
                <a:solidFill>
                  <a:schemeClr val="bg1"/>
                </a:solidFill>
              </a:rPr>
              <a:t>  należy chronić przed urazami mechanicznymi umieszczając w odpowiednich uchwytach, stojakach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pl-PL" b="1" dirty="0" smtClean="0">
                <a:solidFill>
                  <a:schemeClr val="bg1"/>
                </a:solidFill>
              </a:rPr>
              <a:t> końcówki ultradźwiękowe i dźwiękowe z kanałem do wewnętrznego chłodzenia należy podłączyć do specjalnego adaptera myjącego </a:t>
            </a:r>
          </a:p>
          <a:p>
            <a:pPr marL="137160" indent="0" algn="just">
              <a:buClrTx/>
              <a:buNone/>
            </a:pPr>
            <a:endParaRPr lang="pl-PL" b="1" dirty="0">
              <a:solidFill>
                <a:schemeClr val="bg1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endParaRPr lang="pl-PL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809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orota\AppData\Local\Temp\Rar$DIa0.563\img_88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94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orota\AppData\Local\Temp\Rar$DIa0.862\img_88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10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orota\AppData\Local\Temp\Rar$DIa0.388\img_88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45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404664"/>
            <a:ext cx="4392488" cy="622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860032" y="1700808"/>
            <a:ext cx="4038600" cy="4525963"/>
          </a:xfrm>
        </p:spPr>
        <p:txBody>
          <a:bodyPr/>
          <a:lstStyle/>
          <a:p>
            <a:pPr marL="137160" indent="0">
              <a:buNone/>
            </a:pPr>
            <a:r>
              <a:rPr lang="pl-PL" sz="2800" b="1" dirty="0">
                <a:solidFill>
                  <a:schemeClr val="bg1"/>
                </a:solidFill>
              </a:rPr>
              <a:t>http://www.a-k-i.org</a:t>
            </a:r>
            <a:r>
              <a:rPr lang="pl-PL" b="1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783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476672"/>
            <a:ext cx="7364411" cy="5494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915816" y="6264056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Dziękuje za uwagę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3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2638"/>
            <a:ext cx="6537138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51520" y="5373216"/>
            <a:ext cx="83519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l-PL" b="1" dirty="0">
                <a:solidFill>
                  <a:schemeClr val="bg1"/>
                </a:solidFill>
              </a:rPr>
              <a:t>Stomatologia, dentystyka</a:t>
            </a:r>
            <a:r>
              <a:rPr lang="pl-PL" dirty="0">
                <a:solidFill>
                  <a:schemeClr val="bg1"/>
                </a:solidFill>
              </a:rPr>
              <a:t> </a:t>
            </a:r>
            <a:r>
              <a:rPr lang="pl-PL" dirty="0" smtClean="0">
                <a:solidFill>
                  <a:schemeClr val="bg1"/>
                </a:solidFill>
              </a:rPr>
              <a:t>- </a:t>
            </a:r>
            <a:r>
              <a:rPr lang="pl-PL" dirty="0">
                <a:solidFill>
                  <a:schemeClr val="bg1"/>
                </a:solidFill>
              </a:rPr>
              <a:t>dział medycyny zajmujący się funkcjonowaniem, </a:t>
            </a:r>
            <a:endParaRPr lang="pl-PL" dirty="0" smtClean="0">
              <a:solidFill>
                <a:schemeClr val="bg1"/>
              </a:solidFill>
            </a:endParaRPr>
          </a:p>
          <a:p>
            <a:pPr algn="just"/>
            <a:r>
              <a:rPr lang="pl-PL" dirty="0" smtClean="0">
                <a:solidFill>
                  <a:schemeClr val="bg1"/>
                </a:solidFill>
              </a:rPr>
              <a:t>patologiami  i  leczeniem</a:t>
            </a:r>
            <a:r>
              <a:rPr lang="pl-PL" dirty="0">
                <a:solidFill>
                  <a:schemeClr val="bg1"/>
                </a:solidFill>
              </a:rPr>
              <a:t> </a:t>
            </a:r>
            <a:r>
              <a:rPr lang="pl-PL" dirty="0" smtClean="0">
                <a:solidFill>
                  <a:schemeClr val="bg1"/>
                </a:solidFill>
              </a:rPr>
              <a:t>zębów, przyzębia, języka, błony śluzowej i innych</a:t>
            </a:r>
          </a:p>
          <a:p>
            <a:pPr algn="just"/>
            <a:r>
              <a:rPr lang="pl-PL" dirty="0" smtClean="0">
                <a:solidFill>
                  <a:schemeClr val="bg1"/>
                </a:solidFill>
              </a:rPr>
              <a:t>tkanek jamy ustnej oraz ją otaczających, a także stawu skroniowo-żuchwowego </a:t>
            </a:r>
          </a:p>
          <a:p>
            <a:pPr algn="just"/>
            <a:r>
              <a:rPr lang="pl-PL" dirty="0" smtClean="0">
                <a:solidFill>
                  <a:schemeClr val="bg1"/>
                </a:solidFill>
              </a:rPr>
              <a:t>człowieka.</a:t>
            </a:r>
          </a:p>
        </p:txBody>
      </p:sp>
    </p:spTree>
    <p:extLst>
      <p:ext uri="{BB962C8B-B14F-4D97-AF65-F5344CB8AC3E}">
        <p14:creationId xmlns:p14="http://schemas.microsoft.com/office/powerpoint/2010/main" val="300357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orota\AppData\Local\Temp\Rar$DIa0.955\img_88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29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003175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02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68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8640"/>
            <a:ext cx="4985170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2880320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80667"/>
            <a:ext cx="7516713" cy="2388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37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3959"/>
            <a:ext cx="7344816" cy="5851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339752" y="6381328"/>
            <a:ext cx="464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Zestaw do szlifowania zębów  pod korony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42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Przygotowanie do dekontaminacji :</a:t>
            </a:r>
          </a:p>
          <a:p>
            <a:pPr algn="just"/>
            <a:r>
              <a:rPr lang="pl-PL" sz="2400" b="1" dirty="0" smtClean="0">
                <a:solidFill>
                  <a:schemeClr val="bg1"/>
                </a:solidFill>
              </a:rPr>
              <a:t>1. bezpośrednie oczyszczenie z cementu dentystycznego, pozostałości roztworów izotonicznych, lekarstw i środków wytrawiających </a:t>
            </a:r>
          </a:p>
          <a:p>
            <a:pPr algn="just"/>
            <a:r>
              <a:rPr lang="pl-PL" sz="2400" b="1" dirty="0" smtClean="0">
                <a:solidFill>
                  <a:schemeClr val="bg1"/>
                </a:solidFill>
              </a:rPr>
              <a:t>2.   narzędzia obrotowe umieszczane do mycia dezynfekcji w odpowiednich stojakach  lub koszach zamykanych</a:t>
            </a:r>
          </a:p>
          <a:p>
            <a:pPr algn="just"/>
            <a:endParaRPr lang="pl-PL" sz="2400" b="1" dirty="0">
              <a:solidFill>
                <a:schemeClr val="bg1"/>
              </a:solidFill>
            </a:endParaRPr>
          </a:p>
          <a:p>
            <a:pPr algn="just"/>
            <a:r>
              <a:rPr lang="pl-PL" sz="2400" b="1" dirty="0" smtClean="0">
                <a:solidFill>
                  <a:srgbClr val="FF0000"/>
                </a:solidFill>
              </a:rPr>
              <a:t>Przygotowane do zabiegu na stoliku lekarskim narzędzia, nie użyte -  należy również traktować jako użyte. </a:t>
            </a:r>
          </a:p>
          <a:p>
            <a:pPr marL="137160" indent="0" algn="just">
              <a:buNone/>
            </a:pPr>
            <a:r>
              <a:rPr lang="pl-PL" sz="2400" b="1" dirty="0" smtClean="0">
                <a:solidFill>
                  <a:srgbClr val="FF0000"/>
                </a:solidFill>
              </a:rPr>
              <a:t>Narzędzia jednorazowego użytku np. polerki     </a:t>
            </a:r>
            <a:r>
              <a:rPr lang="pl-PL" sz="2400" b="1" dirty="0" err="1" smtClean="0">
                <a:solidFill>
                  <a:srgbClr val="FF0000"/>
                </a:solidFill>
              </a:rPr>
              <a:t>lamelowe</a:t>
            </a:r>
            <a:r>
              <a:rPr lang="pl-PL" sz="2400" b="1" dirty="0" smtClean="0">
                <a:solidFill>
                  <a:srgbClr val="FF0000"/>
                </a:solidFill>
              </a:rPr>
              <a:t>, szczotki polerujące należy traktować jako odpad.</a:t>
            </a:r>
            <a:endParaRPr lang="pl-P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40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362" name="Picture 2" descr="C:\Users\Dorota\AppData\Local\Temp\Rar$DIa0.326\img_88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71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Kierownictw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te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132</TotalTime>
  <Words>252</Words>
  <Application>Microsoft Office PowerPoint</Application>
  <PresentationFormat>Pokaz na ekranie (4:3)</PresentationFormat>
  <Paragraphs>33</Paragraphs>
  <Slides>19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Wierzchołek</vt:lpstr>
      <vt:lpstr>Bezpieczny     gabinet stomatologiczny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Opracowywanie manualne: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Bezpieczny gabinet stomatologiczny</dc:title>
  <dc:creator>Dorota</dc:creator>
  <cp:lastModifiedBy>Dorota</cp:lastModifiedBy>
  <cp:revision>12</cp:revision>
  <dcterms:created xsi:type="dcterms:W3CDTF">2014-06-23T19:47:19Z</dcterms:created>
  <dcterms:modified xsi:type="dcterms:W3CDTF">2014-06-23T21:59:47Z</dcterms:modified>
</cp:coreProperties>
</file>