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1" r:id="rId13"/>
    <p:sldId id="268" r:id="rId14"/>
  </p:sldIdLst>
  <p:sldSz cx="9144000" cy="6858000" type="screen4x3"/>
  <p:notesSz cx="7102475" cy="102346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3460EDA-095A-4C68-8450-D2943E46AE2E}" type="datetimeFigureOut">
              <a:rPr lang="pl-PL"/>
              <a:pPr>
                <a:defRPr/>
              </a:pPr>
              <a:t>2014-06-24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620D740-8411-4AF9-A96E-62C5BD74427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" descr="KRESKA.wm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0288"/>
            <a:ext cx="9144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 userDrawn="1"/>
        </p:nvSpPr>
        <p:spPr>
          <a:xfrm>
            <a:off x="0" y="6211888"/>
            <a:ext cx="20510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0070C0"/>
                </a:solidFill>
                <a:latin typeface="+mn-lt"/>
                <a:cs typeface="+mn-cs"/>
              </a:rPr>
              <a:t>Katowice,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0070C0"/>
                </a:solidFill>
                <a:latin typeface="+mn-lt"/>
                <a:cs typeface="+mn-cs"/>
              </a:rPr>
              <a:t>24.06.2014 r. </a:t>
            </a:r>
          </a:p>
        </p:txBody>
      </p:sp>
      <p:sp>
        <p:nvSpPr>
          <p:cNvPr id="4" name="pole tekstowe 3"/>
          <p:cNvSpPr txBox="1"/>
          <p:nvPr userDrawn="1"/>
        </p:nvSpPr>
        <p:spPr>
          <a:xfrm>
            <a:off x="2051050" y="6211888"/>
            <a:ext cx="45370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0070C0"/>
                </a:solidFill>
                <a:latin typeface="+mn-lt"/>
                <a:cs typeface="+mn-cs"/>
              </a:rPr>
              <a:t>Rozwiązywanie problemów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0070C0"/>
                </a:solidFill>
                <a:latin typeface="+mn-lt"/>
                <a:cs typeface="+mn-cs"/>
              </a:rPr>
              <a:t>przy użyciu preparatów firmy </a:t>
            </a:r>
            <a:r>
              <a:rPr lang="pl-PL" b="1" dirty="0" err="1">
                <a:solidFill>
                  <a:srgbClr val="0070C0"/>
                </a:solidFill>
                <a:latin typeface="+mn-lt"/>
                <a:cs typeface="+mn-cs"/>
              </a:rPr>
              <a:t>Borer</a:t>
            </a:r>
            <a:endParaRPr lang="pl-PL" b="1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sp>
        <p:nvSpPr>
          <p:cNvPr id="5" name="pole tekstowe 4"/>
          <p:cNvSpPr txBox="1"/>
          <p:nvPr userDrawn="1"/>
        </p:nvSpPr>
        <p:spPr>
          <a:xfrm>
            <a:off x="6673850" y="6211888"/>
            <a:ext cx="24701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0070C0"/>
                </a:solidFill>
                <a:latin typeface="+mn-lt"/>
                <a:cs typeface="+mn-cs"/>
              </a:rPr>
              <a:t>Piotr Jasiński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0070C0"/>
                </a:solidFill>
                <a:latin typeface="+mn-lt"/>
                <a:cs typeface="+mn-cs"/>
              </a:rPr>
              <a:t>Media-MED Sp. z o.o.</a:t>
            </a:r>
          </a:p>
        </p:txBody>
      </p:sp>
      <p:pic>
        <p:nvPicPr>
          <p:cNvPr id="6" name="Obraz 8" descr="KRESKA.wm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0288"/>
            <a:ext cx="9144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10" descr="LOGO_MM_SP ZOO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1182687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6" descr="BORER_LOGO_2_big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388" y="115888"/>
            <a:ext cx="19796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 userDrawn="1"/>
        </p:nvSpPr>
        <p:spPr>
          <a:xfrm>
            <a:off x="0" y="6211888"/>
            <a:ext cx="20510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0070C0"/>
                </a:solidFill>
                <a:latin typeface="+mn-lt"/>
                <a:cs typeface="+mn-cs"/>
              </a:rPr>
              <a:t>Katowice,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0070C0"/>
                </a:solidFill>
                <a:latin typeface="+mn-lt"/>
                <a:cs typeface="+mn-cs"/>
              </a:rPr>
              <a:t>24.06.2014 r. </a:t>
            </a:r>
          </a:p>
        </p:txBody>
      </p:sp>
      <p:sp>
        <p:nvSpPr>
          <p:cNvPr id="4" name="pole tekstowe 3"/>
          <p:cNvSpPr txBox="1"/>
          <p:nvPr userDrawn="1"/>
        </p:nvSpPr>
        <p:spPr>
          <a:xfrm>
            <a:off x="2051050" y="6211888"/>
            <a:ext cx="45370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0070C0"/>
                </a:solidFill>
                <a:latin typeface="+mn-lt"/>
                <a:cs typeface="+mn-cs"/>
              </a:rPr>
              <a:t>Rozwiązywanie problemów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0070C0"/>
                </a:solidFill>
                <a:latin typeface="+mn-lt"/>
                <a:cs typeface="+mn-cs"/>
              </a:rPr>
              <a:t>przy użyciu preparatów firmy </a:t>
            </a:r>
            <a:r>
              <a:rPr lang="pl-PL" b="1" dirty="0" err="1">
                <a:solidFill>
                  <a:srgbClr val="0070C0"/>
                </a:solidFill>
                <a:latin typeface="+mn-lt"/>
                <a:cs typeface="+mn-cs"/>
              </a:rPr>
              <a:t>Borer</a:t>
            </a:r>
            <a:endParaRPr lang="pl-PL" b="1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sp>
        <p:nvSpPr>
          <p:cNvPr id="5" name="pole tekstowe 4"/>
          <p:cNvSpPr txBox="1"/>
          <p:nvPr userDrawn="1"/>
        </p:nvSpPr>
        <p:spPr>
          <a:xfrm>
            <a:off x="6673850" y="6211888"/>
            <a:ext cx="24701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0070C0"/>
                </a:solidFill>
                <a:latin typeface="+mn-lt"/>
                <a:cs typeface="+mn-cs"/>
              </a:rPr>
              <a:t>Piotr Jasiński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0070C0"/>
                </a:solidFill>
                <a:latin typeface="+mn-lt"/>
                <a:cs typeface="+mn-cs"/>
              </a:rPr>
              <a:t>Media-MED Sp. z o.o.</a:t>
            </a:r>
          </a:p>
        </p:txBody>
      </p:sp>
      <p:pic>
        <p:nvPicPr>
          <p:cNvPr id="6" name="Obraz 8" descr="KRESKA.wm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0288"/>
            <a:ext cx="9144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10" descr="LOGO_MM_SP ZOO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1182687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86DAB8-62D4-4BE4-A76E-285B8939E8DE}" type="datetimeFigureOut">
              <a:rPr lang="pl-PL"/>
              <a:pPr>
                <a:defRPr/>
              </a:pPr>
              <a:t>2014-06-24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6C6C74-E76C-429A-8CCE-40E5057EF6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11" Type="http://schemas.openxmlformats.org/officeDocument/2006/relationships/image" Target="../media/image3.jpeg"/><Relationship Id="rId5" Type="http://schemas.openxmlformats.org/officeDocument/2006/relationships/image" Target="../media/image29.pn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 bwMode="auto">
          <a:xfrm>
            <a:off x="179388" y="1701800"/>
            <a:ext cx="8785225" cy="1295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dirty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Rozwiązywanie problemów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dirty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związanych z odpowiednim przygotowaniem instrumentarium medycznego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przy użyciu preparatów firmy </a:t>
            </a:r>
            <a:r>
              <a:rPr lang="pl-P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Borer</a:t>
            </a:r>
            <a:endParaRPr lang="pl-PL" sz="36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3" name="Podtytuł 2"/>
          <p:cNvSpPr txBox="1">
            <a:spLocks/>
          </p:cNvSpPr>
          <p:nvPr/>
        </p:nvSpPr>
        <p:spPr>
          <a:xfrm>
            <a:off x="1371600" y="4941888"/>
            <a:ext cx="6400800" cy="1752600"/>
          </a:xfrm>
          <a:prstGeom prst="rect">
            <a:avLst/>
          </a:prstGeom>
        </p:spPr>
        <p:txBody>
          <a:bodyPr/>
          <a:lstStyle/>
          <a:p>
            <a:pPr marL="342900" indent="-342900" algn="ctr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3200" b="1" dirty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Piotr Jasiński</a:t>
            </a:r>
          </a:p>
          <a:p>
            <a:pPr marL="342900" indent="-342900" algn="ctr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3200" b="1" dirty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Media-MED Sp. z o.o.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53975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Dezynfekcja chemiczno-termiczna</a:t>
            </a:r>
            <a:endParaRPr lang="pl-PL" sz="2800" b="1" dirty="0"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93490"/>
            <a:ext cx="23622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9_ENDOMATIC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89040"/>
            <a:ext cx="2736304" cy="219011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275856" y="1412776"/>
            <a:ext cx="579613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pl-PL" sz="1900" b="1" dirty="0" err="1" smtClean="0"/>
              <a:t>deconex</a:t>
            </a:r>
            <a:r>
              <a:rPr lang="pl-PL" sz="1900" b="1" baseline="30000" dirty="0" smtClean="0"/>
              <a:t>®</a:t>
            </a:r>
            <a:r>
              <a:rPr lang="pl-PL" sz="1900" b="1" dirty="0" smtClean="0"/>
              <a:t> ENDOMATIC</a:t>
            </a:r>
          </a:p>
          <a:p>
            <a:r>
              <a:rPr lang="pl-PL" sz="1900" dirty="0" smtClean="0"/>
              <a:t>Neutralny koncentrat do maszynowej,    </a:t>
            </a:r>
            <a:r>
              <a:rPr lang="pl-PL" sz="1900" b="1" dirty="0" smtClean="0"/>
              <a:t>chemiczno-termicznej dezynfekcji materiałów termolabilnych</a:t>
            </a:r>
          </a:p>
          <a:p>
            <a:pPr>
              <a:buBlip>
                <a:blip r:embed="rId4"/>
              </a:buBlip>
            </a:pPr>
            <a:endParaRPr lang="pl-PL" sz="1900" b="1" dirty="0" smtClean="0"/>
          </a:p>
          <a:p>
            <a:pPr>
              <a:buBlip>
                <a:blip r:embed="rId4"/>
              </a:buBlip>
            </a:pPr>
            <a:r>
              <a:rPr lang="pl-PL" sz="1900" b="1" dirty="0" smtClean="0"/>
              <a:t>  Szerokie spektrum </a:t>
            </a:r>
            <a:r>
              <a:rPr lang="pl-PL" sz="1900" dirty="0" smtClean="0"/>
              <a:t>działania:</a:t>
            </a:r>
          </a:p>
          <a:p>
            <a:pPr lvl="1">
              <a:buBlip>
                <a:blip r:embed="rId4"/>
              </a:buBlip>
            </a:pPr>
            <a:r>
              <a:rPr lang="pl-PL" sz="1900" dirty="0" smtClean="0"/>
              <a:t>B, </a:t>
            </a:r>
            <a:r>
              <a:rPr lang="pl-PL" sz="1900" dirty="0" err="1" smtClean="0"/>
              <a:t>Tbc</a:t>
            </a:r>
            <a:r>
              <a:rPr lang="pl-PL" sz="1900" dirty="0" smtClean="0"/>
              <a:t>, F, V (w tym </a:t>
            </a:r>
            <a:r>
              <a:rPr lang="pl-PL" sz="1900" b="1" dirty="0" err="1" smtClean="0"/>
              <a:t>Parvowirus</a:t>
            </a:r>
            <a:r>
              <a:rPr lang="pl-PL" sz="1900" b="1" dirty="0" smtClean="0"/>
              <a:t> bydlęcy</a:t>
            </a:r>
            <a:r>
              <a:rPr lang="pl-PL" sz="1900" dirty="0" smtClean="0"/>
              <a:t>)</a:t>
            </a:r>
          </a:p>
          <a:p>
            <a:pPr>
              <a:buBlip>
                <a:blip r:embed="rId4"/>
              </a:buBlip>
            </a:pPr>
            <a:endParaRPr lang="pl-PL" sz="1900" b="1" dirty="0"/>
          </a:p>
          <a:p>
            <a:pPr>
              <a:buBlip>
                <a:blip r:embed="rId4"/>
              </a:buBlip>
            </a:pPr>
            <a:r>
              <a:rPr lang="pl-PL" sz="1900" b="1" dirty="0" smtClean="0"/>
              <a:t> Wysoka wydajność </a:t>
            </a:r>
            <a:r>
              <a:rPr lang="pl-PL" sz="1900" dirty="0" smtClean="0"/>
              <a:t>i </a:t>
            </a:r>
            <a:r>
              <a:rPr lang="pl-PL" sz="1900" b="1" dirty="0" smtClean="0"/>
              <a:t>krótki czas </a:t>
            </a:r>
            <a:r>
              <a:rPr lang="pl-PL" sz="1900" dirty="0" smtClean="0"/>
              <a:t>działania:</a:t>
            </a:r>
          </a:p>
          <a:p>
            <a:pPr lvl="1">
              <a:buBlip>
                <a:blip r:embed="rId4"/>
              </a:buBlip>
            </a:pPr>
            <a:r>
              <a:rPr lang="pl-PL" sz="1900" dirty="0"/>
              <a:t> </a:t>
            </a:r>
            <a:r>
              <a:rPr lang="pl-PL" sz="1900" dirty="0" smtClean="0"/>
              <a:t>7,5 ml/l, temp. 55</a:t>
            </a:r>
            <a:r>
              <a:rPr lang="pl-PL" sz="1900" baseline="30000" dirty="0" smtClean="0"/>
              <a:t>o</a:t>
            </a:r>
            <a:r>
              <a:rPr lang="pl-PL" sz="1900" dirty="0" smtClean="0"/>
              <a:t>C w czasie 5 min.</a:t>
            </a:r>
          </a:p>
          <a:p>
            <a:pPr>
              <a:buBlip>
                <a:blip r:embed="rId4"/>
              </a:buBlip>
            </a:pPr>
            <a:endParaRPr lang="pl-PL" sz="1900" b="1" dirty="0"/>
          </a:p>
          <a:p>
            <a:endParaRPr lang="pl-PL" sz="1900" b="1" dirty="0" smtClean="0"/>
          </a:p>
          <a:p>
            <a:endParaRPr lang="pl-PL" sz="1900" dirty="0" smtClean="0"/>
          </a:p>
          <a:p>
            <a:pPr>
              <a:buBlip>
                <a:blip r:embed="rId4"/>
              </a:buBlip>
            </a:pPr>
            <a:endParaRPr lang="pl-PL" sz="1900" b="1" dirty="0"/>
          </a:p>
          <a:p>
            <a:pPr>
              <a:buBlip>
                <a:blip r:embed="rId4"/>
              </a:buBlip>
            </a:pPr>
            <a:endParaRPr lang="pl-PL" sz="19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53975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Cechy wspólne preparatów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</a:t>
            </a:r>
            <a:r>
              <a:rPr lang="pl-PL" sz="2800" b="1" dirty="0" smtClean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n-cs"/>
              </a:rPr>
              <a:t>irmy </a:t>
            </a:r>
            <a:r>
              <a:rPr lang="pl-PL" sz="2800" b="1" dirty="0" err="1" smtClean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n-cs"/>
              </a:rPr>
              <a:t>Borer</a:t>
            </a:r>
            <a:endParaRPr lang="pl-PL" sz="2800" b="1" dirty="0"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1520" y="1412776"/>
            <a:ext cx="5328592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pl-PL" sz="1900" dirty="0" smtClean="0"/>
              <a:t> Wysoka wydajność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pl-PL" sz="1900" dirty="0"/>
              <a:t> </a:t>
            </a:r>
            <a:r>
              <a:rPr lang="pl-PL" sz="1900" dirty="0" smtClean="0"/>
              <a:t>Możliwość stosowania z twardą wodą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pl-PL" sz="1900" dirty="0"/>
              <a:t> </a:t>
            </a:r>
            <a:r>
              <a:rPr lang="pl-PL" sz="1900" dirty="0" smtClean="0"/>
              <a:t>Szeroka kompatybilność materiałowa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pl-PL" sz="1900" dirty="0" smtClean="0"/>
              <a:t> Preparaty myjące nie wymagają neutralizacji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pl-PL" sz="1900" dirty="0"/>
              <a:t> </a:t>
            </a:r>
            <a:r>
              <a:rPr lang="pl-PL" sz="1900" dirty="0" smtClean="0"/>
              <a:t>Rekomendacja wielu wiodących producentów sprzętu medycznego jak np.:</a:t>
            </a:r>
          </a:p>
          <a:p>
            <a:pPr lvl="1">
              <a:buBlip>
                <a:blip r:embed="rId2"/>
              </a:buBlip>
            </a:pPr>
            <a:r>
              <a:rPr lang="pl-PL" sz="1900" dirty="0" smtClean="0"/>
              <a:t> Karl </a:t>
            </a:r>
            <a:r>
              <a:rPr lang="pl-PL" sz="1900" dirty="0" err="1" smtClean="0"/>
              <a:t>Storz</a:t>
            </a:r>
            <a:endParaRPr lang="pl-PL" sz="1900" dirty="0" smtClean="0"/>
          </a:p>
          <a:p>
            <a:pPr lvl="1">
              <a:buBlip>
                <a:blip r:embed="rId2"/>
              </a:buBlip>
            </a:pPr>
            <a:r>
              <a:rPr lang="pl-PL" sz="1900" dirty="0"/>
              <a:t> </a:t>
            </a:r>
            <a:r>
              <a:rPr lang="pl-PL" sz="1900" dirty="0" err="1" smtClean="0"/>
              <a:t>Pentax</a:t>
            </a:r>
            <a:endParaRPr lang="pl-PL" sz="1900" dirty="0" smtClean="0"/>
          </a:p>
          <a:p>
            <a:pPr lvl="1">
              <a:buBlip>
                <a:blip r:embed="rId2"/>
              </a:buBlip>
            </a:pPr>
            <a:r>
              <a:rPr lang="pl-PL" sz="1900" dirty="0"/>
              <a:t> </a:t>
            </a:r>
            <a:r>
              <a:rPr lang="pl-PL" sz="1900" dirty="0" smtClean="0"/>
              <a:t>BHT</a:t>
            </a:r>
          </a:p>
          <a:p>
            <a:pPr lvl="1">
              <a:buBlip>
                <a:blip r:embed="rId2"/>
              </a:buBlip>
            </a:pPr>
            <a:r>
              <a:rPr lang="pl-PL" sz="1900" dirty="0"/>
              <a:t> </a:t>
            </a:r>
            <a:r>
              <a:rPr lang="pl-PL" sz="1900" dirty="0" err="1" smtClean="0"/>
              <a:t>Steelco</a:t>
            </a:r>
            <a:endParaRPr lang="pl-PL" sz="1900" dirty="0" smtClean="0"/>
          </a:p>
          <a:p>
            <a:pPr lvl="1">
              <a:buBlip>
                <a:blip r:embed="rId2"/>
              </a:buBlip>
            </a:pPr>
            <a:r>
              <a:rPr lang="pl-PL" sz="1900" dirty="0"/>
              <a:t> </a:t>
            </a:r>
            <a:r>
              <a:rPr lang="pl-PL" sz="1900" dirty="0" err="1" smtClean="0"/>
              <a:t>Belimed</a:t>
            </a:r>
            <a:endParaRPr lang="pl-PL" sz="1900" dirty="0" smtClean="0"/>
          </a:p>
          <a:p>
            <a:pPr>
              <a:buBlip>
                <a:blip r:embed="rId2"/>
              </a:buBlip>
            </a:pPr>
            <a:endParaRPr lang="pl-PL" sz="1900" b="1" dirty="0"/>
          </a:p>
          <a:p>
            <a:endParaRPr lang="pl-PL" sz="1900" b="1" dirty="0" smtClean="0"/>
          </a:p>
          <a:p>
            <a:endParaRPr lang="pl-PL" sz="1900" dirty="0" smtClean="0"/>
          </a:p>
          <a:p>
            <a:pPr>
              <a:buBlip>
                <a:blip r:embed="rId2"/>
              </a:buBlip>
            </a:pPr>
            <a:endParaRPr lang="pl-PL" sz="1900" b="1" dirty="0"/>
          </a:p>
          <a:p>
            <a:pPr>
              <a:buBlip>
                <a:blip r:embed="rId2"/>
              </a:buBlip>
            </a:pPr>
            <a:endParaRPr lang="pl-PL" sz="1900" b="1" dirty="0" smtClean="0"/>
          </a:p>
        </p:txBody>
      </p:sp>
      <p:pic>
        <p:nvPicPr>
          <p:cNvPr id="4" name="Obraz 3" descr="2_28 ALKA 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196752"/>
            <a:ext cx="3577866" cy="2528136"/>
          </a:xfrm>
          <a:prstGeom prst="rect">
            <a:avLst/>
          </a:prstGeom>
        </p:spPr>
      </p:pic>
      <p:pic>
        <p:nvPicPr>
          <p:cNvPr id="5" name="Obraz 4" descr="4_34 GR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789040"/>
            <a:ext cx="3563888" cy="2370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0" descr="LOGO_MM_SP ZO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687365"/>
            <a:ext cx="2376264" cy="167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6" descr="STERIS_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412776"/>
            <a:ext cx="13636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1942" y="1412776"/>
            <a:ext cx="123825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http://www.aud-maschinen.com/cms/uploads/pics/Wipak_PMS_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2546902"/>
            <a:ext cx="2016224" cy="378042"/>
          </a:xfrm>
          <a:prstGeom prst="rect">
            <a:avLst/>
          </a:prstGeom>
          <a:noFill/>
        </p:spPr>
      </p:pic>
      <p:pic>
        <p:nvPicPr>
          <p:cNvPr id="6" name="Picture 12" descr="http://israelect.com/Come-and-Hear/editor/br-clamps/index_files/log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3372333"/>
            <a:ext cx="2304256" cy="704739"/>
          </a:xfrm>
          <a:prstGeom prst="rect">
            <a:avLst/>
          </a:prstGeom>
          <a:noFill/>
        </p:spPr>
      </p:pic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6320928" y="4688879"/>
          <a:ext cx="1995488" cy="468313"/>
        </p:xfrm>
        <a:graphic>
          <a:graphicData uri="http://schemas.openxmlformats.org/presentationml/2006/ole">
            <p:oleObj spid="_x0000_s23554" name="Photo Editor Photo" r:id="rId8" imgW="5191850" imgH="1219370" progId="">
              <p:embed/>
            </p:oleObj>
          </a:graphicData>
        </a:graphic>
      </p:graphicFrame>
      <p:pic>
        <p:nvPicPr>
          <p:cNvPr id="8" name="Picture 14" descr="http://www.adderburyrunningclub.co.uk/Photos/Medical%20Innovations%20Logo%205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4941168"/>
            <a:ext cx="2386236" cy="1188346"/>
          </a:xfrm>
          <a:prstGeom prst="rect">
            <a:avLst/>
          </a:prstGeom>
          <a:noFill/>
        </p:spPr>
      </p:pic>
      <p:pic>
        <p:nvPicPr>
          <p:cNvPr id="9" name="Obraz 4" descr="WASSENBURG.jpg"/>
          <p:cNvPicPr>
            <a:picLocks noChangeAspect="1"/>
          </p:cNvPicPr>
          <p:nvPr/>
        </p:nvPicPr>
        <p:blipFill>
          <a:blip r:embed="rId10" cstate="print"/>
          <a:srcRect t="28464" b="24098"/>
          <a:stretch>
            <a:fillRect/>
          </a:stretch>
        </p:blipFill>
        <p:spPr bwMode="auto">
          <a:xfrm>
            <a:off x="1052662" y="4391571"/>
            <a:ext cx="1935162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6" descr="BORER_LOGO_2_big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2132856"/>
            <a:ext cx="2088232" cy="104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68313" y="53975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dirty="0" err="1" smtClean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www.media-med.pl</a:t>
            </a:r>
            <a:endParaRPr lang="pl-PL" sz="3600" b="1" dirty="0" smtClean="0">
              <a:solidFill>
                <a:srgbClr val="095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3556" name="AutoShape 4" descr="data:image/jpeg;base64,/9j/4AAQSkZJRgABAQAAAQABAAD/2wCEAAkGBxQRERQUExQVFhQXFh4bFxcYGBcbHxsiICIcISAfHxweISshHBwlGxkiJDMhJi0rLi4uHyAzODMsOCgtLiwBCgoKDg0OGxAQGy4lICUuNywsMi04NDI2NDI2LDQsNCwsNDQ3LC4vLTcyNDcsLDQsLCwsLywsLywtLCwsLCwsLP/AABEIADQBFQMBEQACEQEDEQH/xAAbAAACAwEBAQAAAAAAAAAAAAAABAIDBQYBB//EAEIQAAIBAgQCBwQGCAQHAAAAAAECAwARBBIhMQVBBhMiUWFxgTKRodEVI1JTYpIzQnKisbLBwgcUgtIWF0RUc4Pi/8QAGwEAAgMBAQEAAAAAAAAAAAAAAAMBAgQFBgf/xAA2EQABAwEEBgkEAwADAQAAAAABAAIDEQQSITEFQVFhcZETFCIyUoGxweGh0fDxQnKiM1NiFf/aAAwDAQACEQMRAD8Ajjf0sn7bfxNe6i7g4L5/L/yO4lU0xLXddAOAxSxtNKoc5sqg7C1tbcySfhXB0rbJGPEbDTCpXodD2KORhleK40CY6d9H4VgM0ahGUi4GgYHTbvpei7bK6Xo3moKbpaxRNi6VgoQqv8Lf+o/9f99W05/Dz9lTQOUnl7rvK4K9CvGYAEnQDc1IFcAoJpiVn/TuG+/i/OvzrR1OfwHkkdbg8Y5qcPGIHICzREnYB1ufjVXWaZoqWHkpbaYXGgcOaepCekH41h1JBniBBsRnXT41oFlnIqGHkkG1Qg0LxzXg45hvv4vzr86OqT+A8lHW4PGOadilVwGUhgdiCCPeKQ5paaEUT2uDhUGqnUKUniOKwRsVeWNWG4LAH3U5lnleLzWkjgkvtETDdc4Aq+HEo6Z1ZSmvaBBGm+vpVHRua66RjsV2yNc28DgloeMYd2CrNGzHYB1JPlTHWWZoq5hA4JbbTC4gBwx3q3F8Qiit1kiJfbMwF/fVY4ZJO40ngryTRx99wHFVLxeAqWE0eUEAnMLAnYX76t1aYG7dNeCp1mGl68KcVD6dw338X51+dT1SfwHko63B4xzR9O4b7+L86/Ojqk/gPJHW4PGOauk4nCqK5lQI3ssWFj5HnVRZ5S4tDTUZq5niDQ4uFDkpYTiEUpIjkRyN8rA291RJDJH32kcURzRydxwPBe4vGxxC8jqg5ZiBfy76iOJ8howEqZJWRiryAlF6QYYm3WqPE3A95FqcbFOP4lKFsg8QWkjAgEG4OxFZiCMCtAIOISc/FoI2KvNGrDcFgCOe3kacyzTPF5rSRwSnWiJpuucAVX9O4b7+L86/Op6pP4DyVetweMc1ZBxaCRgqTRsx2AYEn0qH2aZgvOaQOCs20RON1rgSovxrDqSDPECDYjOunxqRZZyKhh5KDaoQaF45rwccw338X51+dHVJ/AeSjrcHjHNOxzKy5lYFe8EEe+klpBoRinBwIqDgkfp3DffxfnX507qk/gPJJ63B4xzR9O4b7+L86/Ojqk/gPJHW4PGOavwvEIpb9XIj23ysDa+17eVUfBJH32kcVdk0b+44Hgvi2O/Syftt/E17WLuDgvCS/wDI7iu16E9GIZYeumGfMSFW5sANNe83ri6S0hJHJ0ceFM13tF6Oikj6WQVrkFq8VI4WnWQIDEzWeIkgA20ZTrbaxGvLaskANudckPaAwPsVstBGj234h2ScR7j3WX0kmxOOw0LQxnq2BLqNwQdN7XHdYf0rVY2wWWZzZHdoZHd+ZrJbXWi1wMdG3snEjf7jYpf4YIR/mQQQQUuDoR7dRpsg9GRv9lOggR0gO73Xd1wV6BZfSaXLhZe9lyD/AFdn+tarE2s7d2PLFZba6kDt+HPBcrFGzMqRi7G9gTYAAd9dVzmtaXOOC5LWuc4NaMV7jcI6EJMgGYGxuGU94v3+Boika8Xozl5FEsTmG7IM/MLW6PcRKLKjklY06xSdwutxfuBGnn4VktcAe5rmjEmh47Vssc5a1zXHBor5LAjZgi/bYgebOR/Vq3uAvHYPQBc8F10bT6krR4jw2SBQzsjKWC9m4Ou2h3rPDOyUkNBBpVaZrO+JtXEEVop9HDkxKhdA6tmUbaWs1u/lfxqtsF6El2qlPspsRuzUGsY/ddlXGXaXG8eW2Lk/EiN/Mv8AbXZsprANxI9D7ri2sUtB3gH1HsoLirYDqhu8rp/pLFm/dNvUVYx1tXSHUAfOlB9VAfSydGNZI8q1P0S8WkkP/mj/AJgP60x3cf8A1PolN77P7D1VnFMX1k0sl+yvYXyW9z6tf0AqsEdyNrNZxPE/CtaJL8rn6hgPL5RiIDHFAraPIzTOPSyj0DAed6GPvyPIyADR6lS9lyNjTmSXH0+mC8wmGklZgmXsgXLMRvfTY91D3sjALq47FEcb5CQ2mG1M/QuIO3VX/bP+2l9ah38vlN6pNu5/ChxWPq2ghvfqoRfxLG39h99TA6+HyeJ3p+1W0C4WReFv56L3huN6iKaQAF3cRxg8yBck+AuSfKiaLpXtYcgKnmphl6KNzxmTQcvZJRxNJKAPrJn/AFmPIbkn9VRfYd9OLmsZjg0fnmUgNc+SgxcfzyCcx/CpoQGYB1JserDkj0sbjlSYrRFIaDA76J0tmljFTiN1Uz0TkZZWjCuIihbtI6hWBG2YDe97eFLt7WuYH1F6tMCDh8Jtgc5ryyhu0riCKH5WRNiL9bJ9p3b0vp+6BWtrKXWbAAsb31Ln7yVorwecgH6r85/21nNph38vlaBZJt3P4V+C4ZJE/XSFMsaORlYnW1u4aWvS5J2SN6NlauITYrO+N/SPpQArFhzBFA9prD1Y/M1udS8TqHoFhbWgGs+6f4lw2SBVZyjKzBezcG5vbQ77VnhnZKSGgggVT5rO+EAuINTRVcLVxI6Q2Bkhe42W4tZjbY62v41actLA6T+JH6VYA4PLY9YPDcVHFYOWDqw6qA3ZGVr7C+1hpp8RUsljmvFpOGOSh8MkN0OAxwwK9w0EkrlI1BIW5u1gNbDkdflQ97I23nnciON8jrrAui6PcNeISGQLmZhaxvoBprbvJrnWudsl0MyC6VkgdGHF+ZXP8C6HRSq0s+Y53YqoNgBc7ka3roWrSckZEceoCp8lzbLoqOQGSXGpwCfxOKHCVVQGeBycouMyHcjxU79413vWdkZ0gSa0eM9hH3Wh8g0c0ChLDltB9wkukPHJ2ETwxZsOyZmume99w3da3Lvp9kskLS5sjqPBoMackm2Wyd110TasIrlXmuzwzKUUpbJYZbbW5WrivDg4h2etdthaWgty1LL4aUOMxWS18sWe32vrPja1apg7q8d7a6nDBZISzrEl3Y2vHFbFY1tXPdL5dIk+05YjwUfMiujo9uLnbBTmudpB2DW7TXl80SnRiLNiGb7EfxY/JKbbXUhA2n0/aTYW1lJ2D1/St6WYkNJFGNSt3bw0KgHzufdVbAwhjnnXgPVXt7wXNYNWJ9PzgsdT2MQRsVSL1drsPyfxrZ/JnEu5DD6rGD2JOAbzP2UJNSoGbNfMuQMTpz7IJ0qRkThTLH5VTiRStc8F7K7Oe00jOuwkz6X2OU29/nQ0Bo7IAB2UQ5znHtE1G2q3ehsClXkNzKGyMeQsAbL4EMDff3Vg0i8hwYO7mPTFdDRzGlpee9kfXDcukrmrpLk+lCWxKH7UVvyt/wDddaxGsJGw+o+FyLc2kwO0eh+VgoWBkJ9lScg8WC395AFdA0IaBmc/KqwCoJJ1ZedFH6wRD71XHjZg4+Ao7Bf/AOSPpRR2wz/0D9ap/h2C6ySKEezu/wCyvzNh6mkTS3GOk15DifsnwxX3tj1ZngE5x+XNimHJEVfU3Y/ArSbI27AN5J9vunWt16cjYAPf7JKDhbzjrFhDKSQGLIL5SRz13FPdaGRG459D58UhtmdKL4ZUeXBP8H4BIuIjdolRUJJIKm5ykAaeJv6VntFsY6JzQ6pP3Wiz2J7ZmuLaAcNlEpj5c8878s+UeSAL/MDTYm3YmN3V54pUzr0r3b/QUUHjKx4YHnG8nq7A+8A2qwIL5DvA5BQ5pDI94J5mq1+icY6yZuYCgeWp/j/CsdvJuNHFbLA0XnO4BIY7imIEzAvNGGdgg6sAWHcSh5a7860RWeExggA0Arjr5rPLaJhIQSRU4YfCswfEph15aVnVICbEJ7RNl2Udx99Vkgj7Aa2hLt+WvWrRWiTtlzqgN3Z6lmpEbJGFzFrKF0108fAGtJdiXk0pisobgGAVrgmf+HZf+2X8yUvrsf8A2HkUzqMn/WPonpcK2G4e6MArySWygjTM1rXH4BekNkE1rDgaho9B91odGYLIWkYk5cT9lkvuoGfNfMuQMTpz7IO161DIk0pka/KyaxStdVF7K7Oe20jMuoEmfS/PK1vf50NAaOyAAdlEOc5x7RNRtqt7odAuV5DczXyv3DmAv4TcHv79qwaRebwYO7mPneuho5jbpee9kfjcl+lEubEIv2IyfVj8lplibSInafT9pdudWUN2D1/SZ6IRfpn72Cg+Cj5saVpB3dburzTdHt7z99OS6KucuiuD4H0ySANFMG7LtlZQDpc6EeFd+06LfKRJGRiBWvBeesulmRAxy1wJpTil+J9Lo8TNHGYkOHzAMZBrqbFhY9mwq8OjXwxueHG/TCnpvS59KRzytYWgsrjX1GxfQo0AAAAAA0ArzxJJqV6QAAUC+YdKeIyQYqWOCV0TcqpsASNbDlrXqLDAyWBr5WgnaV5TSFofDO5kTiBsG1a3+F7X/wAyTqbp/fWTTYp0fn7LZoEk9ITu913dcFegXIdJ5CcSOyxCRgAhWOrEk6gdyrXYsTQIcxiduz8K49uJMwwOA2HX+BZNhckCUE72EovbyrXU0ph9FjpjWjv9JnB8Plk0ijIvu7gqB4m/aY+A94pUk0bMXu8h+UCbHBI/uN8z+VKd43hBh44IlDMMzO7BScxta5sOeb4eFJs0hme+Q0GAAG5PtMQhYyNtTiST9/zUreisJaZ3KkBUABII1Y67+Cj31S3OAjDa5n0V7A0mQuIyFFT0mBGKvla3UoAQrEe1JfYeIq9ioYKVHePoEu2g9PWh7o1byk4pmXDOAJBnxOpCuDlCJ3C9iVtenOa0zAmmDd2dSktc5sLgAcXb8qDz1UWx0RiYmVyZMuiqHL8tSbN5gelY9IObRrRSueFPZbdHtd2nGuzGvuvOlyduF7EgBl0BO+U8vKp0eey5vBRpBpvNdxCzuD4Xrp0FjkQ52uCNR7I1/Fr6VotEnRxHHE4D3+mHms9niMkoqMBj9vrj5KjF3WWUFX/SNsjHck8h40yPtMaajIaxsS5aiRwoc9hW90TwZCvKwILmygixCrtp4m58iKwW+UFwjGQ9T+UW+wRENMhGJ9B+VXPzykySsVe7SMfYfvsOXcBXQa0BjQCMANYXOe4l7jQ4k6jwVcTFRZTOB3Azge6rOF41N3/KhpLRQXv9JvhkjmeOzTWGZmzGW1gpsLNobtakzNYInVDdQGW3duToHSGVvepma12b96z0zMlgr52/A+7HXl3mtBuh1aig3jUswvObShqdx1rq+PcJZ442iF3iFgu2ZdLgcgdAR5VyrLaQ1xD8nfQ7V1rXZi5oLM2/UbFzaysjZlaSJ7WOhB8iCCD7jXSuhzaEBwXNBc01FWleTJMbSlZGBbKZHDE7E9lbXA07gNedS0x9wEDcPc/JUOEp7ZBO8+w+AryjDDOcrfWTIvstfKlm2texYEetLqOmAqOy0nPWcPRMuu6AmhxcNRyGPql2bUECUFTcFVkBGhG4HcTTAMCMMeCVU1BFajcVM4hzu+IPrPVbjdQb/lX6R5zLv9KczP1MWbrCDK7jMJGICjIu9yL3JqGhnSOu0yA1DeVLi8xtvVzJ1ncFp9FIS0zyFWAVAoJBHtG53/ZFZbc6kYZXM15ftabAysheRkKc8/QKrpLcYknK1urWxCsebX2FXsdDDSus+ypba9NWhyGritHoiPq5DYi8nMEfqr31m0h3m8PcrVYO47DX7LD4nMWxExKv7eUdhzooA5Da9zW6FoELACMq5jWsE7iZnkg50yOpdN0ZgKYaO4szXcg/iJOvobVzLa8OmNMhhywXUsTLsLa5nHnitSsq1Lk5egcDMWLyXJJ3HP0rrN0xMABQLju0LA4kklR/5f4f7cnvHyqf/szbAo/+JBtK1oOCuiZFxMwW1h7BI8mK3+NZHWprnXjG2vn96LY2yOa24JHU8vWlVlN0BgJJLyknckj5VrGmJgKABZDoWEmpJWtwDo/Hg8/VljntfNblf51ktVsfaaXgMFssliZZq3CcVr1jWxFCEUIRQhFCEUIRQhFCEUIRQhFCEUISr4y0yxW9pGe/dlKi371NEVYzJXIgc6pRlpII6ZgnlT7qtOJL1rxt2cpRQSfaLC4A8dKsYHXA8Y1qeFFAnbfLThSg5hWYjiEUYYvIqhLZrkC19r+dVZDI+l1pNclZ00ba3iBTNUpxaN8nVsjhnykhhpoW9TYbCrmzPbW+CKCuW+ioLQx1LhBqaZ+ati4nCzmNZULruoYXFt9Kq6CVrQ8tNDrVhPGXXA4V2KOG4vBI+RJUZ7XyhgT7ql9mlY285pAUMtET3XWuBKlDxKF5DGsiNIu6ggkelQ6CVrL5aQDrUtmjc64HCuxSxnEIof0kippftEDa3zqI4ZJO4CeCmSaOPvkDioR8UhZgiyoXK5goYXIte/lapNnla28WmmSqJ43G6HCuaVwvHo3ljiuod4y4AYH003JFz6Gmvsb2sdJqBpl9UplrY54j1kVzVnEOJskixRxNLIVLWDKoABAuSfE1WGAPYXvddGW3FXlnLXhjW1Jx2KzA8SEgAZTG5LDI+913tyYc7iqywFmINRtG/wBFMU4eMRQ7Du9V7iOLQRi7yoozFdWA1G48xQyzSvNGtJ1qXWiJmLnAalV9Mxf5hYMy5mjzg3HhYeq3PkKt1WTojLTAGn56KvWo+lEdcSK/nqrYOLQPnySo2QXezA5fOqOs0raXmkVyVm2iJ1aOGGageOYezHro7KQGOYaX2q3VJ6gXDjuVetQ0JvjDeno3DAEEEEXBHMGkEEGhTwQRUKVQpRQhFCEUIRQhFCEUIRQhFCEUIRQhFCEUIRQhFCEUIRQhFCFi8U4Us+JiMiZo1ifW5FiSltjfYGtsFoMULgw0JI5UKxzQCWZpcKgA86hJ/QgQYtUXq17DxsTpmQXvcm+jDWndbLjGXGpxB4E09EnqoaJA0UGBHED7peFGMeHxLJnd5jK0QK3OZSq5c1gSq2NvA0xxaHvhBoA26DwNTWm01CU1rixkxFSXXiOIoKV2YFQ4bC0kjssZQDFksunZ+qI1tpe5F7czVpnNYwAur2OfaUQtc95IbTt8uyo8L4VMrQo6zfVEm56gR7HVSFztmvsbbm5NTPaIiHOaW9r+1fPGgp+giCzyNLGuB7P9aeWFcf2U5huFusWDAjysjsX0F1uri58yRSX2hpfKa1BApzCayzuDIgBQgmvIpXg/C5leBHE31TXJPUCPY6qVXO2a+xtvqTTbRaIi17mlva/tXzxoKfoJdns8jSxrgez/AFp5YVNf2Vu43CF8VAxW6qr3JtoTa3rvWCOQNge2uJIW2SMunY6mABWVg+FuseFHV2ZZ5GfQXAPWWJ9Co91a5LQ1z5O1gWgD6fKyx2d7WR9nEOJP1+FdwnCyRyYYtG1uoZGOnYOYEX12IFtL1SeRj2SUd/IEb8KYK8Eb2PjJb/Eg7sQUzxxCXXNhjNHbRoyBIp9SOyfA0qzEBppJdO/I+uPkm2kEuFWXhuzHph5pCaOVMK0rBg0MnWQrI2Zgo0Ks1zfMCwtc7je1aGujdOIxk4UdTAV2gbsFmc2RkBkObTVtcTTYTvx+ihiuGOscBCTGTKxZ4ShIZzmYFX0ZSefgKmOdrnvBIpUUDq5DAUIxBQ+BzWsIBrQ1LaZnEihwIXh4dOVRSmVmwrxFkChUYkFbgbaC3Zvr4VPTxAkg1AeHY5ka/wAOpR0Exa1pFCWFuGo6vwa1TBw2Zg10nBSB0AfqFFyLZV6tbsLi+tthpV3TxAihbi4HC9zNcvqqiCQjI4NIxu8hQfZakHDLTRHqwFXCFNhoxKaedr/GsrrRWNwvYl9fLFaWwUkabuAYR54fKf6PwNHhokYZWVACDyrPa3h8znNyJT7Iwsha1wxAWhWdaEUIRQhFCEUIRQhFCEUIRQhFCEUIRQhFCEUIRQhFCEUIRQhFCFRjMGky5JFDLcGx20q8cr43XmGhVJI2SNuvFQo4zARzJkkRWXkCNvLuqY5nxuvMNCokhZI268VClg8IkKBI1CKOQFRJI+R155qVMcbI23WCgV9UV0UIRQhFCEUIRQhFCEvisFHLl6xQ2Rsy35HvpjJXx1umlcClviY+l4VpiExS0xFCEUIRQhFCEUIX/9k="/>
          <p:cNvSpPr>
            <a:spLocks noChangeAspect="1" noChangeArrowheads="1"/>
          </p:cNvSpPr>
          <p:nvPr/>
        </p:nvSpPr>
        <p:spPr bwMode="auto">
          <a:xfrm>
            <a:off x="144463" y="-296863"/>
            <a:ext cx="3305175" cy="628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3558" name="AutoShape 6" descr="data:image/jpeg;base64,/9j/4AAQSkZJRgABAQAAAQABAAD/2wCEAAkGBxQRERQUExQVFhQXFh4bFxcYGBcbHxsiICIcISAfHxweISshHBwlGxkiJDMhJi0rLi4uHyAzODMsOCgtLiwBCgoKDg0OGxAQGy4lICUuNywsMi04NDI2NDI2LDQsNCwsNDQ3LC4vLTcyNDcsLDQsLCwsLywsLywtLCwsLCwsLP/AABEIADQBFQMBEQACEQEDEQH/xAAbAAACAwEBAQAAAAAAAAAAAAAABAIDBQYBB//EAEIQAAIBAgQCBwQGCAQHAAAAAAECAwARBBIhMQVBBhMiUWFxgTKRodEVI1JTYpIzQnKisbLBwgcUgtIWF0RUc4Pi/8QAGwEAAgMBAQEAAAAAAAAAAAAAAAMBAgQFBgf/xAA2EQABAwEEBgkEAwADAQAAAAABAAIDEQQSITEFQVFhcZETFCIyUoGxweGh0fDxQnKiM1NiFf/aAAwDAQACEQMRAD8Ajjf0sn7bfxNe6i7g4L5/L/yO4lU0xLXddAOAxSxtNKoc5sqg7C1tbcySfhXB0rbJGPEbDTCpXodD2KORhleK40CY6d9H4VgM0ahGUi4GgYHTbvpei7bK6Xo3moKbpaxRNi6VgoQqv8Lf+o/9f99W05/Dz9lTQOUnl7rvK4K9CvGYAEnQDc1IFcAoJpiVn/TuG+/i/OvzrR1OfwHkkdbg8Y5qcPGIHICzREnYB1ufjVXWaZoqWHkpbaYXGgcOaepCekH41h1JBniBBsRnXT41oFlnIqGHkkG1Qg0LxzXg45hvv4vzr86OqT+A8lHW4PGOadilVwGUhgdiCCPeKQ5paaEUT2uDhUGqnUKUniOKwRsVeWNWG4LAH3U5lnleLzWkjgkvtETDdc4Aq+HEo6Z1ZSmvaBBGm+vpVHRua66RjsV2yNc28DgloeMYd2CrNGzHYB1JPlTHWWZoq5hA4JbbTC4gBwx3q3F8Qiit1kiJfbMwF/fVY4ZJO40ngryTRx99wHFVLxeAqWE0eUEAnMLAnYX76t1aYG7dNeCp1mGl68KcVD6dw338X51+dT1SfwHko63B4xzR9O4b7+L86/Ojqk/gPJHW4PGOauk4nCqK5lQI3ssWFj5HnVRZ5S4tDTUZq5niDQ4uFDkpYTiEUpIjkRyN8rA291RJDJH32kcURzRydxwPBe4vGxxC8jqg5ZiBfy76iOJ8howEqZJWRiryAlF6QYYm3WqPE3A95FqcbFOP4lKFsg8QWkjAgEG4OxFZiCMCtAIOISc/FoI2KvNGrDcFgCOe3kacyzTPF5rSRwSnWiJpuucAVX9O4b7+L86/Op6pP4DyVetweMc1ZBxaCRgqTRsx2AYEn0qH2aZgvOaQOCs20RON1rgSovxrDqSDPECDYjOunxqRZZyKhh5KDaoQaF45rwccw338X51+dHVJ/AeSjrcHjHNOxzKy5lYFe8EEe+klpBoRinBwIqDgkfp3DffxfnX507qk/gPJJ63B4xzR9O4b7+L86/Ojqk/gPJHW4PGOavwvEIpb9XIj23ysDa+17eVUfBJH32kcVdk0b+44Hgvi2O/Syftt/E17WLuDgvCS/wDI7iu16E9GIZYeumGfMSFW5sANNe83ri6S0hJHJ0ceFM13tF6Oikj6WQVrkFq8VI4WnWQIDEzWeIkgA20ZTrbaxGvLaskANudckPaAwPsVstBGj234h2ScR7j3WX0kmxOOw0LQxnq2BLqNwQdN7XHdYf0rVY2wWWZzZHdoZHd+ZrJbXWi1wMdG3snEjf7jYpf4YIR/mQQQQUuDoR7dRpsg9GRv9lOggR0gO73Xd1wV6BZfSaXLhZe9lyD/AFdn+tarE2s7d2PLFZba6kDt+HPBcrFGzMqRi7G9gTYAAd9dVzmtaXOOC5LWuc4NaMV7jcI6EJMgGYGxuGU94v3+Boika8Xozl5FEsTmG7IM/MLW6PcRKLKjklY06xSdwutxfuBGnn4VktcAe5rmjEmh47Vssc5a1zXHBor5LAjZgi/bYgebOR/Vq3uAvHYPQBc8F10bT6krR4jw2SBQzsjKWC9m4Ou2h3rPDOyUkNBBpVaZrO+JtXEEVop9HDkxKhdA6tmUbaWs1u/lfxqtsF6El2qlPspsRuzUGsY/ddlXGXaXG8eW2Lk/EiN/Mv8AbXZsprANxI9D7ri2sUtB3gH1HsoLirYDqhu8rp/pLFm/dNvUVYx1tXSHUAfOlB9VAfSydGNZI8q1P0S8WkkP/mj/AJgP60x3cf8A1PolN77P7D1VnFMX1k0sl+yvYXyW9z6tf0AqsEdyNrNZxPE/CtaJL8rn6hgPL5RiIDHFAraPIzTOPSyj0DAed6GPvyPIyADR6lS9lyNjTmSXH0+mC8wmGklZgmXsgXLMRvfTY91D3sjALq47FEcb5CQ2mG1M/QuIO3VX/bP+2l9ah38vlN6pNu5/ChxWPq2ghvfqoRfxLG39h99TA6+HyeJ3p+1W0C4WReFv56L3huN6iKaQAF3cRxg8yBck+AuSfKiaLpXtYcgKnmphl6KNzxmTQcvZJRxNJKAPrJn/AFmPIbkn9VRfYd9OLmsZjg0fnmUgNc+SgxcfzyCcx/CpoQGYB1JserDkj0sbjlSYrRFIaDA76J0tmljFTiN1Uz0TkZZWjCuIihbtI6hWBG2YDe97eFLt7WuYH1F6tMCDh8Jtgc5ryyhu0riCKH5WRNiL9bJ9p3b0vp+6BWtrKXWbAAsb31Ln7yVorwecgH6r85/21nNph38vlaBZJt3P4V+C4ZJE/XSFMsaORlYnW1u4aWvS5J2SN6NlauITYrO+N/SPpQArFhzBFA9prD1Y/M1udS8TqHoFhbWgGs+6f4lw2SBVZyjKzBezcG5vbQ77VnhnZKSGgggVT5rO+EAuINTRVcLVxI6Q2Bkhe42W4tZjbY62v41actLA6T+JH6VYA4PLY9YPDcVHFYOWDqw6qA3ZGVr7C+1hpp8RUsljmvFpOGOSh8MkN0OAxwwK9w0EkrlI1BIW5u1gNbDkdflQ97I23nnciON8jrrAui6PcNeISGQLmZhaxvoBprbvJrnWudsl0MyC6VkgdGHF+ZXP8C6HRSq0s+Y53YqoNgBc7ka3roWrSckZEceoCp8lzbLoqOQGSXGpwCfxOKHCVVQGeBycouMyHcjxU79413vWdkZ0gSa0eM9hH3Wh8g0c0ChLDltB9wkukPHJ2ETwxZsOyZmume99w3da3Lvp9kskLS5sjqPBoMackm2Wyd110TasIrlXmuzwzKUUpbJYZbbW5WrivDg4h2etdthaWgty1LL4aUOMxWS18sWe32vrPja1apg7q8d7a6nDBZISzrEl3Y2vHFbFY1tXPdL5dIk+05YjwUfMiujo9uLnbBTmudpB2DW7TXl80SnRiLNiGb7EfxY/JKbbXUhA2n0/aTYW1lJ2D1/St6WYkNJFGNSt3bw0KgHzufdVbAwhjnnXgPVXt7wXNYNWJ9PzgsdT2MQRsVSL1drsPyfxrZ/JnEu5DD6rGD2JOAbzP2UJNSoGbNfMuQMTpz7IJ0qRkThTLH5VTiRStc8F7K7Oe00jOuwkz6X2OU29/nQ0Bo7IAB2UQ5znHtE1G2q3ehsClXkNzKGyMeQsAbL4EMDff3Vg0i8hwYO7mPTFdDRzGlpee9kfXDcukrmrpLk+lCWxKH7UVvyt/wDddaxGsJGw+o+FyLc2kwO0eh+VgoWBkJ9lScg8WC395AFdA0IaBmc/KqwCoJJ1ZedFH6wRD71XHjZg4+Ao7Bf/AOSPpRR2wz/0D9ap/h2C6ySKEezu/wCyvzNh6mkTS3GOk15DifsnwxX3tj1ZngE5x+XNimHJEVfU3Y/ArSbI27AN5J9vunWt16cjYAPf7JKDhbzjrFhDKSQGLIL5SRz13FPdaGRG459D58UhtmdKL4ZUeXBP8H4BIuIjdolRUJJIKm5ykAaeJv6VntFsY6JzQ6pP3Wiz2J7ZmuLaAcNlEpj5c8878s+UeSAL/MDTYm3YmN3V54pUzr0r3b/QUUHjKx4YHnG8nq7A+8A2qwIL5DvA5BQ5pDI94J5mq1+icY6yZuYCgeWp/j/CsdvJuNHFbLA0XnO4BIY7imIEzAvNGGdgg6sAWHcSh5a7860RWeExggA0Arjr5rPLaJhIQSRU4YfCswfEph15aVnVICbEJ7RNl2Udx99Vkgj7Aa2hLt+WvWrRWiTtlzqgN3Z6lmpEbJGFzFrKF0108fAGtJdiXk0pisobgGAVrgmf+HZf+2X8yUvrsf8A2HkUzqMn/WPonpcK2G4e6MArySWygjTM1rXH4BekNkE1rDgaho9B91odGYLIWkYk5cT9lkvuoGfNfMuQMTpz7IO161DIk0pka/KyaxStdVF7K7Oe20jMuoEmfS/PK1vf50NAaOyAAdlEOc5x7RNRtqt7odAuV5DczXyv3DmAv4TcHv79qwaRebwYO7mPneuho5jbpee9kfjcl+lEubEIv2IyfVj8lplibSInafT9pdudWUN2D1/SZ6IRfpn72Cg+Cj5saVpB3dburzTdHt7z99OS6KucuiuD4H0ySANFMG7LtlZQDpc6EeFd+06LfKRJGRiBWvBeesulmRAxy1wJpTil+J9Lo8TNHGYkOHzAMZBrqbFhY9mwq8OjXwxueHG/TCnpvS59KRzytYWgsrjX1GxfQo0AAAAAA0ArzxJJqV6QAAUC+YdKeIyQYqWOCV0TcqpsASNbDlrXqLDAyWBr5WgnaV5TSFofDO5kTiBsG1a3+F7X/wAyTqbp/fWTTYp0fn7LZoEk9ITu913dcFegXIdJ5CcSOyxCRgAhWOrEk6gdyrXYsTQIcxiduz8K49uJMwwOA2HX+BZNhckCUE72EovbyrXU0ph9FjpjWjv9JnB8Plk0ijIvu7gqB4m/aY+A94pUk0bMXu8h+UCbHBI/uN8z+VKd43hBh44IlDMMzO7BScxta5sOeb4eFJs0hme+Q0GAAG5PtMQhYyNtTiST9/zUreisJaZ3KkBUABII1Y67+Cj31S3OAjDa5n0V7A0mQuIyFFT0mBGKvla3UoAQrEe1JfYeIq9ioYKVHePoEu2g9PWh7o1byk4pmXDOAJBnxOpCuDlCJ3C9iVtenOa0zAmmDd2dSktc5sLgAcXb8qDz1UWx0RiYmVyZMuiqHL8tSbN5gelY9IObRrRSueFPZbdHtd2nGuzGvuvOlyduF7EgBl0BO+U8vKp0eey5vBRpBpvNdxCzuD4Xrp0FjkQ52uCNR7I1/Fr6VotEnRxHHE4D3+mHms9niMkoqMBj9vrj5KjF3WWUFX/SNsjHck8h40yPtMaajIaxsS5aiRwoc9hW90TwZCvKwILmygixCrtp4m58iKwW+UFwjGQ9T+UW+wRENMhGJ9B+VXPzykySsVe7SMfYfvsOXcBXQa0BjQCMANYXOe4l7jQ4k6jwVcTFRZTOB3Azge6rOF41N3/KhpLRQXv9JvhkjmeOzTWGZmzGW1gpsLNobtakzNYInVDdQGW3duToHSGVvepma12b96z0zMlgr52/A+7HXl3mtBuh1aig3jUswvObShqdx1rq+PcJZ442iF3iFgu2ZdLgcgdAR5VyrLaQ1xD8nfQ7V1rXZi5oLM2/UbFzaysjZlaSJ7WOhB8iCCD7jXSuhzaEBwXNBc01FWleTJMbSlZGBbKZHDE7E9lbXA07gNedS0x9wEDcPc/JUOEp7ZBO8+w+AryjDDOcrfWTIvstfKlm2texYEetLqOmAqOy0nPWcPRMuu6AmhxcNRyGPql2bUECUFTcFVkBGhG4HcTTAMCMMeCVU1BFajcVM4hzu+IPrPVbjdQb/lX6R5zLv9KczP1MWbrCDK7jMJGICjIu9yL3JqGhnSOu0yA1DeVLi8xtvVzJ1ncFp9FIS0zyFWAVAoJBHtG53/ZFZbc6kYZXM15ftabAysheRkKc8/QKrpLcYknK1urWxCsebX2FXsdDDSus+ypba9NWhyGritHoiPq5DYi8nMEfqr31m0h3m8PcrVYO47DX7LD4nMWxExKv7eUdhzooA5Da9zW6FoELACMq5jWsE7iZnkg50yOpdN0ZgKYaO4szXcg/iJOvobVzLa8OmNMhhywXUsTLsLa5nHnitSsq1Lk5egcDMWLyXJJ3HP0rrN0xMABQLju0LA4kklR/5f4f7cnvHyqf/szbAo/+JBtK1oOCuiZFxMwW1h7BI8mK3+NZHWprnXjG2vn96LY2yOa24JHU8vWlVlN0BgJJLyknckj5VrGmJgKABZDoWEmpJWtwDo/Hg8/VljntfNblf51ktVsfaaXgMFssliZZq3CcVr1jWxFCEUIRQhFCEUIRQhFCEUIRQhFCEUISr4y0yxW9pGe/dlKi371NEVYzJXIgc6pRlpII6ZgnlT7qtOJL1rxt2cpRQSfaLC4A8dKsYHXA8Y1qeFFAnbfLThSg5hWYjiEUYYvIqhLZrkC19r+dVZDI+l1pNclZ00ba3iBTNUpxaN8nVsjhnykhhpoW9TYbCrmzPbW+CKCuW+ioLQx1LhBqaZ+ati4nCzmNZULruoYXFt9Kq6CVrQ8tNDrVhPGXXA4V2KOG4vBI+RJUZ7XyhgT7ql9mlY285pAUMtET3XWuBKlDxKF5DGsiNIu6ggkelQ6CVrL5aQDrUtmjc64HCuxSxnEIof0kippftEDa3zqI4ZJO4CeCmSaOPvkDioR8UhZgiyoXK5goYXIte/lapNnla28WmmSqJ43G6HCuaVwvHo3ljiuod4y4AYH003JFz6Gmvsb2sdJqBpl9UplrY54j1kVzVnEOJskixRxNLIVLWDKoABAuSfE1WGAPYXvddGW3FXlnLXhjW1Jx2KzA8SEgAZTG5LDI+913tyYc7iqywFmINRtG/wBFMU4eMRQ7Du9V7iOLQRi7yoozFdWA1G48xQyzSvNGtJ1qXWiJmLnAalV9Mxf5hYMy5mjzg3HhYeq3PkKt1WTojLTAGn56KvWo+lEdcSK/nqrYOLQPnySo2QXezA5fOqOs0raXmkVyVm2iJ1aOGGageOYezHro7KQGOYaX2q3VJ6gXDjuVetQ0JvjDeno3DAEEEEXBHMGkEEGhTwQRUKVQpRQhFCEUIRQhFCEUIRQhFCEUIRQhFCEUIRQhFCEUIRQhFCFi8U4Us+JiMiZo1ifW5FiSltjfYGtsFoMULgw0JI5UKxzQCWZpcKgA86hJ/QgQYtUXq17DxsTpmQXvcm+jDWndbLjGXGpxB4E09EnqoaJA0UGBHED7peFGMeHxLJnd5jK0QK3OZSq5c1gSq2NvA0xxaHvhBoA26DwNTWm01CU1rixkxFSXXiOIoKV2YFQ4bC0kjssZQDFksunZ+qI1tpe5F7czVpnNYwAur2OfaUQtc95IbTt8uyo8L4VMrQo6zfVEm56gR7HVSFztmvsbbm5NTPaIiHOaW9r+1fPGgp+giCzyNLGuB7P9aeWFcf2U5huFusWDAjysjsX0F1uri58yRSX2hpfKa1BApzCayzuDIgBQgmvIpXg/C5leBHE31TXJPUCPY6qVXO2a+xtvqTTbRaIi17mlva/tXzxoKfoJdns8jSxrgez/AFp5YVNf2Vu43CF8VAxW6qr3JtoTa3rvWCOQNge2uJIW2SMunY6mABWVg+FuseFHV2ZZ5GfQXAPWWJ9Co91a5LQ1z5O1gWgD6fKyx2d7WR9nEOJP1+FdwnCyRyYYtG1uoZGOnYOYEX12IFtL1SeRj2SUd/IEb8KYK8Eb2PjJb/Eg7sQUzxxCXXNhjNHbRoyBIp9SOyfA0qzEBppJdO/I+uPkm2kEuFWXhuzHph5pCaOVMK0rBg0MnWQrI2Zgo0Ks1zfMCwtc7je1aGujdOIxk4UdTAV2gbsFmc2RkBkObTVtcTTYTvx+ihiuGOscBCTGTKxZ4ShIZzmYFX0ZSefgKmOdrnvBIpUUDq5DAUIxBQ+BzWsIBrQ1LaZnEihwIXh4dOVRSmVmwrxFkChUYkFbgbaC3Zvr4VPTxAkg1AeHY5ka/wAOpR0Exa1pFCWFuGo6vwa1TBw2Zg10nBSB0AfqFFyLZV6tbsLi+tthpV3TxAihbi4HC9zNcvqqiCQjI4NIxu8hQfZakHDLTRHqwFXCFNhoxKaedr/GsrrRWNwvYl9fLFaWwUkabuAYR54fKf6PwNHhokYZWVACDyrPa3h8znNyJT7Iwsha1wxAWhWdaEUIRQhFCEUIRQhFCEUIRQhFCEUIRQhFCEUIRQhFCEUIRQhFCFRjMGky5JFDLcGx20q8cr43XmGhVJI2SNuvFQo4zARzJkkRWXkCNvLuqY5nxuvMNCokhZI268VClg8IkKBI1CKOQFRJI+R155qVMcbI23WCgV9UV0UIRQhFCEUIRQhFCEvisFHLl6xQ2Rsy35HvpjJXx1umlcClviY+l4VpiExS0xFCEUIRQhFCEUIX/9k="/>
          <p:cNvSpPr>
            <a:spLocks noChangeAspect="1" noChangeArrowheads="1"/>
          </p:cNvSpPr>
          <p:nvPr/>
        </p:nvSpPr>
        <p:spPr bwMode="auto">
          <a:xfrm>
            <a:off x="144463" y="-296863"/>
            <a:ext cx="3305175" cy="628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3560" name="AutoShape 8" descr="http://www.svep.ch/grafik/sponsoren/LOGO_Dr_Weigert.jpg"/>
          <p:cNvSpPr>
            <a:spLocks noChangeAspect="1" noChangeArrowheads="1"/>
          </p:cNvSpPr>
          <p:nvPr/>
        </p:nvSpPr>
        <p:spPr bwMode="auto">
          <a:xfrm>
            <a:off x="144463" y="-296863"/>
            <a:ext cx="3305175" cy="628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3562" name="Picture 10" descr="https://www.xing.com/img/custom/cp/assets/logo/0/b/5/16565/logo/weigert20140304-12633-1mn154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9183" y="3552055"/>
            <a:ext cx="2714625" cy="381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 bwMode="auto">
          <a:xfrm>
            <a:off x="395288" y="2205038"/>
            <a:ext cx="8424862" cy="1295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b="1" dirty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Dziękuję za uwagę</a:t>
            </a:r>
            <a:endParaRPr lang="pl-PL" sz="3200" b="1" baseline="-25000" dirty="0">
              <a:solidFill>
                <a:srgbClr val="095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3" name="Podtytuł 2"/>
          <p:cNvSpPr txBox="1">
            <a:spLocks/>
          </p:cNvSpPr>
          <p:nvPr/>
        </p:nvSpPr>
        <p:spPr>
          <a:xfrm>
            <a:off x="1403350" y="4724400"/>
            <a:ext cx="6400800" cy="1752600"/>
          </a:xfrm>
          <a:prstGeom prst="rect">
            <a:avLst/>
          </a:prstGeom>
        </p:spPr>
        <p:txBody>
          <a:bodyPr/>
          <a:lstStyle/>
          <a:p>
            <a:pPr marL="342900" indent="-342900" algn="ctr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3200" b="1" dirty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Piotr Jasiński</a:t>
            </a:r>
          </a:p>
          <a:p>
            <a:pPr marL="342900" indent="-342900" algn="ctr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3200" b="1" dirty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Media-MED Sp. z o.o.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53975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Przebarwienia i osady</a:t>
            </a:r>
            <a:endParaRPr lang="pl-PL" sz="2800" b="1" dirty="0"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5123" name="Obraz 4" descr="IMG-20140220-005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744416" cy="280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509120"/>
            <a:ext cx="1728192" cy="156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IMG-20140318-005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484784"/>
            <a:ext cx="3744416" cy="2808312"/>
          </a:xfrm>
          <a:prstGeom prst="rect">
            <a:avLst/>
          </a:prstGeom>
        </p:spPr>
      </p:pic>
      <p:pic>
        <p:nvPicPr>
          <p:cNvPr id="8" name="Obraz 7" descr="IMG-20140318-005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509120"/>
            <a:ext cx="2112235" cy="1584176"/>
          </a:xfrm>
          <a:prstGeom prst="rect">
            <a:avLst/>
          </a:prstGeom>
        </p:spPr>
      </p:pic>
      <p:pic>
        <p:nvPicPr>
          <p:cNvPr id="9" name="Obraz 8" descr="IMG-20140318-005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509120"/>
            <a:ext cx="2112235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53975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Przebarwienia i osady</a:t>
            </a:r>
            <a:endParaRPr lang="pl-PL" sz="2800" b="1" dirty="0"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9171"/>
            <a:ext cx="3203848" cy="339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3275856" y="1412776"/>
            <a:ext cx="579613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pl-PL" sz="1900" b="1" dirty="0" err="1" smtClean="0"/>
              <a:t>deconex</a:t>
            </a:r>
            <a:r>
              <a:rPr lang="pl-PL" sz="1900" b="1" baseline="30000" dirty="0" smtClean="0"/>
              <a:t>®</a:t>
            </a:r>
            <a:r>
              <a:rPr lang="pl-PL" sz="1900" b="1" dirty="0" smtClean="0"/>
              <a:t> 34 GR</a:t>
            </a:r>
          </a:p>
          <a:p>
            <a:r>
              <a:rPr lang="pl-PL" sz="1900" dirty="0" smtClean="0"/>
              <a:t>Kwaśny preparat </a:t>
            </a:r>
            <a:r>
              <a:rPr lang="pl-PL" sz="1900" b="1" dirty="0" smtClean="0"/>
              <a:t>do gruntownego oczyszczania narzędzi </a:t>
            </a:r>
            <a:r>
              <a:rPr lang="pl-PL" sz="1900" dirty="0" smtClean="0"/>
              <a:t>wykonanych ze stali nierdzewnej</a:t>
            </a:r>
          </a:p>
          <a:p>
            <a:endParaRPr lang="pl-PL" sz="1900" dirty="0" smtClean="0"/>
          </a:p>
          <a:p>
            <a:pPr>
              <a:buBlip>
                <a:blip r:embed="rId3"/>
              </a:buBlip>
            </a:pPr>
            <a:r>
              <a:rPr lang="pl-PL" sz="1900" b="1" dirty="0"/>
              <a:t> </a:t>
            </a:r>
            <a:r>
              <a:rPr lang="pl-PL" sz="1900" b="1" dirty="0" smtClean="0"/>
              <a:t>Skutecznie usuwa:</a:t>
            </a:r>
          </a:p>
          <a:p>
            <a:pPr lvl="1">
              <a:buBlip>
                <a:blip r:embed="rId3"/>
              </a:buBlip>
            </a:pPr>
            <a:r>
              <a:rPr lang="pl-PL" sz="1900" dirty="0"/>
              <a:t> </a:t>
            </a:r>
            <a:r>
              <a:rPr lang="pl-PL" sz="1900" dirty="0" smtClean="0"/>
              <a:t>osady krzemianów i innych minerałów</a:t>
            </a:r>
          </a:p>
          <a:p>
            <a:pPr lvl="1">
              <a:buBlip>
                <a:blip r:embed="rId3"/>
              </a:buBlip>
            </a:pPr>
            <a:r>
              <a:rPr lang="pl-PL" sz="1900" dirty="0"/>
              <a:t> </a:t>
            </a:r>
            <a:r>
              <a:rPr lang="pl-PL" sz="1900" dirty="0" smtClean="0"/>
              <a:t>plamy np. wynikające z dużego zasolenia wody</a:t>
            </a:r>
          </a:p>
          <a:p>
            <a:pPr lvl="1">
              <a:buBlip>
                <a:blip r:embed="rId3"/>
              </a:buBlip>
            </a:pPr>
            <a:r>
              <a:rPr lang="pl-PL" sz="1900" dirty="0"/>
              <a:t> </a:t>
            </a:r>
            <a:r>
              <a:rPr lang="pl-PL" sz="1900" dirty="0" smtClean="0"/>
              <a:t>rdzę nalotową</a:t>
            </a:r>
          </a:p>
          <a:p>
            <a:pPr lvl="1">
              <a:buBlip>
                <a:blip r:embed="rId3"/>
              </a:buBlip>
            </a:pPr>
            <a:r>
              <a:rPr lang="pl-PL" sz="1900" dirty="0"/>
              <a:t> </a:t>
            </a:r>
            <a:r>
              <a:rPr lang="pl-PL" sz="1900" dirty="0" smtClean="0"/>
              <a:t>pozostałości gipsu</a:t>
            </a:r>
          </a:p>
          <a:p>
            <a:pPr lvl="1">
              <a:buBlip>
                <a:blip r:embed="rId3"/>
              </a:buBlip>
            </a:pPr>
            <a:r>
              <a:rPr lang="pl-PL" sz="1900" dirty="0"/>
              <a:t> </a:t>
            </a:r>
            <a:r>
              <a:rPr lang="pl-PL" sz="1900" dirty="0" smtClean="0"/>
              <a:t>zaschnięte i zabarwione na brązowo pozostałości organiczne</a:t>
            </a:r>
          </a:p>
          <a:p>
            <a:pPr lvl="1"/>
            <a:r>
              <a:rPr lang="pl-PL" sz="1900" dirty="0" smtClean="0"/>
              <a:t> 	</a:t>
            </a:r>
          </a:p>
          <a:p>
            <a:pPr>
              <a:buBlip>
                <a:blip r:embed="rId3"/>
              </a:buBlip>
            </a:pPr>
            <a:r>
              <a:rPr lang="pl-PL" sz="1900" dirty="0"/>
              <a:t> </a:t>
            </a:r>
            <a:r>
              <a:rPr lang="pl-PL" sz="1900" dirty="0" smtClean="0"/>
              <a:t>Możliwość stosowania w </a:t>
            </a:r>
            <a:r>
              <a:rPr lang="pl-PL" sz="1900" b="1" dirty="0" smtClean="0"/>
              <a:t>kąpieli zanurzeniowej lub ultradźwiękowej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53975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Przebarwienia i osady</a:t>
            </a:r>
            <a:endParaRPr lang="pl-PL" sz="3200" b="1" dirty="0"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79512" y="1412776"/>
            <a:ext cx="88924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pl-PL" sz="1900" dirty="0" smtClean="0"/>
              <a:t>Możliwość </a:t>
            </a:r>
            <a:r>
              <a:rPr lang="pl-PL" sz="1900" b="1" dirty="0" smtClean="0"/>
              <a:t>oczyszczenia komory myjni-dezynfektora </a:t>
            </a:r>
            <a:r>
              <a:rPr lang="pl-PL" sz="1900" dirty="0" smtClean="0"/>
              <a:t>z</a:t>
            </a:r>
            <a:r>
              <a:rPr lang="pl-PL" sz="1900" b="1" dirty="0" smtClean="0"/>
              <a:t> </a:t>
            </a:r>
            <a:r>
              <a:rPr lang="pl-PL" sz="1900" dirty="0" smtClean="0"/>
              <a:t>osadów krzemianowych!</a:t>
            </a:r>
            <a:endParaRPr lang="pl-PL" sz="1900" b="1" dirty="0" smtClean="0"/>
          </a:p>
        </p:txBody>
      </p:sp>
      <p:pic>
        <p:nvPicPr>
          <p:cNvPr id="4" name="Obraz 3" descr="IC 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204864"/>
            <a:ext cx="4320480" cy="3240360"/>
          </a:xfrm>
          <a:prstGeom prst="rect">
            <a:avLst/>
          </a:prstGeom>
        </p:spPr>
      </p:pic>
      <p:pic>
        <p:nvPicPr>
          <p:cNvPr id="5" name="Obraz 4" descr="IMG-20140327-005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204864"/>
            <a:ext cx="4320480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epositphotos_30299291-Set-of-surgical-instrumen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839532" y="1577292"/>
            <a:ext cx="1553168" cy="3528392"/>
          </a:xfrm>
          <a:prstGeom prst="rect">
            <a:avLst/>
          </a:prstGeom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229775" y="2954801"/>
            <a:ext cx="250798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8313" y="53975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Czarne przebarwienie</a:t>
            </a:r>
            <a:endParaRPr lang="pl-PL" sz="2800" b="1" dirty="0"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79512" y="1412776"/>
            <a:ext cx="88924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pl-PL" sz="1900" b="1" dirty="0" smtClean="0"/>
              <a:t> </a:t>
            </a:r>
            <a:r>
              <a:rPr lang="pl-PL" sz="1900" dirty="0" smtClean="0"/>
              <a:t>Mogą powstawać na narzędziach </a:t>
            </a:r>
            <a:r>
              <a:rPr lang="pl-PL" sz="1900" b="1" dirty="0" smtClean="0"/>
              <a:t>niklowanych i posrebrzanych</a:t>
            </a:r>
          </a:p>
          <a:p>
            <a:pPr>
              <a:buBlip>
                <a:blip r:embed="rId4"/>
              </a:buBlip>
            </a:pPr>
            <a:r>
              <a:rPr lang="pl-PL" sz="1900" b="1" dirty="0" smtClean="0"/>
              <a:t> </a:t>
            </a:r>
            <a:r>
              <a:rPr lang="pl-PL" sz="1900" dirty="0" smtClean="0"/>
              <a:t>lub w przypadku zbyt dużej ilości </a:t>
            </a:r>
            <a:r>
              <a:rPr lang="pl-PL" sz="1900" b="1" dirty="0" smtClean="0"/>
              <a:t>kwasu cytrynowego lub fosforowego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53975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Przechowywanie narzędzi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n-cs"/>
              </a:rPr>
              <a:t>w zanurzeniu</a:t>
            </a:r>
            <a:endParaRPr lang="pl-PL" sz="2800" b="1" dirty="0"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2987824" cy="34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3059832" y="1412776"/>
            <a:ext cx="60121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pl-PL" sz="1900" b="1" dirty="0" err="1" smtClean="0"/>
              <a:t>deconex</a:t>
            </a:r>
            <a:r>
              <a:rPr lang="pl-PL" sz="1900" b="1" baseline="30000" dirty="0" smtClean="0"/>
              <a:t>®</a:t>
            </a:r>
            <a:r>
              <a:rPr lang="pl-PL" sz="1900" b="1" dirty="0" smtClean="0"/>
              <a:t> 36 </a:t>
            </a:r>
            <a:r>
              <a:rPr lang="pl-PL" sz="1900" b="1" dirty="0" err="1" smtClean="0"/>
              <a:t>INTENSIV-x</a:t>
            </a:r>
            <a:endParaRPr lang="pl-PL" sz="1900" b="1" dirty="0" smtClean="0"/>
          </a:p>
          <a:p>
            <a:r>
              <a:rPr lang="pl-PL" sz="1900" dirty="0" smtClean="0"/>
              <a:t>Neutralny preparat do </a:t>
            </a:r>
            <a:r>
              <a:rPr lang="pl-PL" sz="1900" b="1" dirty="0" smtClean="0"/>
              <a:t>gruntownego oczyszczania narzędzi </a:t>
            </a:r>
            <a:r>
              <a:rPr lang="pl-PL" sz="1900" dirty="0" smtClean="0"/>
              <a:t>i powierzchni</a:t>
            </a:r>
          </a:p>
          <a:p>
            <a:r>
              <a:rPr lang="pl-PL" sz="1900" b="1" dirty="0" smtClean="0"/>
              <a:t> </a:t>
            </a:r>
          </a:p>
          <a:p>
            <a:pPr>
              <a:buBlip>
                <a:blip r:embed="rId3"/>
              </a:buBlip>
            </a:pPr>
            <a:r>
              <a:rPr lang="pl-PL" sz="1900" b="1" dirty="0" smtClean="0"/>
              <a:t> </a:t>
            </a:r>
            <a:r>
              <a:rPr lang="pl-PL" sz="1900" dirty="0" smtClean="0"/>
              <a:t>Możliwość stosowania</a:t>
            </a:r>
            <a:r>
              <a:rPr lang="pl-PL" sz="1900" b="1" dirty="0" smtClean="0"/>
              <a:t> w kąpieli </a:t>
            </a:r>
            <a:r>
              <a:rPr lang="pl-PL" sz="1900" b="1" dirty="0" smtClean="0"/>
              <a:t>zanurzeniowej      </a:t>
            </a:r>
            <a:r>
              <a:rPr lang="pl-PL" sz="1900" b="1" dirty="0" smtClean="0"/>
              <a:t>i ultradźwiękowej</a:t>
            </a:r>
          </a:p>
          <a:p>
            <a:endParaRPr lang="pl-PL" sz="1900" b="1" dirty="0" smtClean="0"/>
          </a:p>
          <a:p>
            <a:pPr>
              <a:buBlip>
                <a:blip r:embed="rId3"/>
              </a:buBlip>
            </a:pPr>
            <a:r>
              <a:rPr lang="pl-PL" sz="1900" b="1" dirty="0" smtClean="0"/>
              <a:t> </a:t>
            </a:r>
            <a:r>
              <a:rPr lang="pl-PL" sz="1900" dirty="0" smtClean="0"/>
              <a:t>Możliwość</a:t>
            </a:r>
            <a:r>
              <a:rPr lang="pl-PL" sz="1900" b="1" dirty="0" smtClean="0"/>
              <a:t> przechowywania </a:t>
            </a:r>
            <a:r>
              <a:rPr lang="pl-PL" sz="1900" dirty="0" smtClean="0"/>
              <a:t>(przez weekend) </a:t>
            </a:r>
            <a:r>
              <a:rPr lang="pl-PL" sz="1900" b="1" dirty="0" smtClean="0"/>
              <a:t>narzędzi w zanurzeniu, zapobiegając </a:t>
            </a:r>
            <a:r>
              <a:rPr lang="pl-PL" sz="1900" dirty="0" smtClean="0"/>
              <a:t>jednocześnie</a:t>
            </a:r>
            <a:r>
              <a:rPr lang="pl-PL" sz="1900" b="1" dirty="0" smtClean="0"/>
              <a:t> korozji i zasychaniu pozostałości organicznych </a:t>
            </a:r>
            <a:r>
              <a:rPr lang="pl-PL" sz="1900" dirty="0" smtClean="0"/>
              <a:t>na ich powierzchni  </a:t>
            </a:r>
          </a:p>
          <a:p>
            <a:endParaRPr lang="pl-PL" sz="19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68313" y="53975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Kompatybilność stosowanych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n-cs"/>
              </a:rPr>
              <a:t>p</a:t>
            </a:r>
            <a:r>
              <a:rPr lang="pl-PL" sz="2800" b="1" dirty="0" smtClean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n-cs"/>
              </a:rPr>
              <a:t>reparatów</a:t>
            </a:r>
            <a:endParaRPr lang="pl-PL" sz="2800" b="1" dirty="0"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059832" y="1412776"/>
            <a:ext cx="60121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pl-PL" sz="1900" b="1" dirty="0" err="1" smtClean="0"/>
              <a:t>deconex</a:t>
            </a:r>
            <a:r>
              <a:rPr lang="pl-PL" sz="1900" b="1" baseline="30000" dirty="0" smtClean="0"/>
              <a:t>®</a:t>
            </a:r>
            <a:r>
              <a:rPr lang="pl-PL" sz="1900" b="1" dirty="0" smtClean="0"/>
              <a:t> 36 </a:t>
            </a:r>
            <a:r>
              <a:rPr lang="pl-PL" sz="1900" b="1" dirty="0" err="1" smtClean="0"/>
              <a:t>INTENSIV-x</a:t>
            </a:r>
            <a:endParaRPr lang="pl-PL" sz="1900" b="1" dirty="0" smtClean="0"/>
          </a:p>
          <a:p>
            <a:r>
              <a:rPr lang="pl-PL" sz="1900" dirty="0" smtClean="0"/>
              <a:t>Neutralny preparat do </a:t>
            </a:r>
            <a:r>
              <a:rPr lang="pl-PL" sz="1900" b="1" dirty="0" smtClean="0"/>
              <a:t>gruntownego oczyszczania narzędzi </a:t>
            </a:r>
            <a:r>
              <a:rPr lang="pl-PL" sz="1900" dirty="0" smtClean="0"/>
              <a:t>i powierzchni</a:t>
            </a:r>
            <a:endParaRPr lang="pl-PL" sz="1900" b="1" dirty="0" smtClean="0"/>
          </a:p>
          <a:p>
            <a:r>
              <a:rPr lang="pl-PL" sz="1900" b="1" dirty="0" smtClean="0"/>
              <a:t> </a:t>
            </a:r>
          </a:p>
          <a:p>
            <a:pPr>
              <a:buBlip>
                <a:blip r:embed="rId2"/>
              </a:buBlip>
            </a:pPr>
            <a:r>
              <a:rPr lang="pl-PL" sz="1900" b="1" dirty="0" smtClean="0"/>
              <a:t> Specjalne zastosowanie </a:t>
            </a:r>
            <a:r>
              <a:rPr lang="pl-PL" sz="1900" dirty="0" smtClean="0"/>
              <a:t>preparatu to </a:t>
            </a:r>
            <a:r>
              <a:rPr lang="pl-PL" sz="1900" b="1" dirty="0" smtClean="0"/>
              <a:t>oczyszczenie narzędzi </a:t>
            </a:r>
            <a:r>
              <a:rPr lang="pl-PL" sz="1900" dirty="0" smtClean="0"/>
              <a:t>(w tym z plastiku lub  z gumy)</a:t>
            </a:r>
            <a:r>
              <a:rPr lang="pl-PL" sz="1900" b="1" dirty="0" smtClean="0"/>
              <a:t> </a:t>
            </a:r>
            <a:r>
              <a:rPr lang="pl-PL" sz="1900" dirty="0" smtClean="0"/>
              <a:t>lub powierzchni </a:t>
            </a:r>
            <a:r>
              <a:rPr lang="pl-PL" sz="1900" b="1" dirty="0" smtClean="0"/>
              <a:t>z pozostałości środka dezynfekcyjnego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2987824" cy="34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efekt użycia złej kombinacji środka myjącego i dezynfekującego- zanieczyszczen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933056"/>
            <a:ext cx="2674371" cy="2007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53975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Maszynowe mycie kontenerów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n-cs"/>
              </a:rPr>
              <a:t>i</a:t>
            </a:r>
            <a:r>
              <a:rPr lang="pl-PL" sz="2800" b="1" dirty="0" smtClean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n-cs"/>
              </a:rPr>
              <a:t> ich pokryw</a:t>
            </a:r>
            <a:endParaRPr lang="pl-PL" sz="2800" b="1" dirty="0"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3312368" cy="347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3275856" y="1412776"/>
            <a:ext cx="5796136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pl-PL" sz="1900" b="1" dirty="0" err="1" smtClean="0"/>
              <a:t>deconex</a:t>
            </a:r>
            <a:r>
              <a:rPr lang="pl-PL" sz="1900" b="1" baseline="30000" dirty="0" smtClean="0"/>
              <a:t>®</a:t>
            </a:r>
            <a:r>
              <a:rPr lang="pl-PL" sz="1900" b="1" dirty="0" smtClean="0"/>
              <a:t> PROZYME ALKA</a:t>
            </a:r>
          </a:p>
          <a:p>
            <a:r>
              <a:rPr lang="pl-PL" sz="1900" b="1" dirty="0" smtClean="0"/>
              <a:t>Łagodnie alkaliczny, enzymatyczny </a:t>
            </a:r>
            <a:r>
              <a:rPr lang="pl-PL" sz="1900" dirty="0" smtClean="0"/>
              <a:t>preparat do maszynowego </a:t>
            </a:r>
            <a:r>
              <a:rPr lang="pl-PL" sz="1900" b="1" dirty="0" smtClean="0"/>
              <a:t>mycia narzędzi termostabilnych         i termolabilnych  </a:t>
            </a:r>
          </a:p>
          <a:p>
            <a:endParaRPr lang="pl-PL" sz="1900" dirty="0" smtClean="0"/>
          </a:p>
          <a:p>
            <a:pPr>
              <a:buBlip>
                <a:blip r:embed="rId3"/>
              </a:buBlip>
            </a:pPr>
            <a:r>
              <a:rPr lang="pl-PL" sz="1900" b="1" dirty="0" smtClean="0"/>
              <a:t> Nie są znane materiały, </a:t>
            </a:r>
            <a:r>
              <a:rPr lang="pl-PL" sz="1900" dirty="0" smtClean="0"/>
              <a:t>z którymi </a:t>
            </a:r>
            <a:r>
              <a:rPr lang="pl-PL" sz="1900" dirty="0" err="1" smtClean="0"/>
              <a:t>deconex</a:t>
            </a:r>
            <a:r>
              <a:rPr lang="pl-PL" sz="1900" baseline="30000" dirty="0" smtClean="0"/>
              <a:t>®</a:t>
            </a:r>
            <a:r>
              <a:rPr lang="pl-PL" sz="1900" dirty="0" smtClean="0"/>
              <a:t> PROZYME ALKA</a:t>
            </a:r>
            <a:r>
              <a:rPr lang="pl-PL" sz="1900" b="1" dirty="0" smtClean="0"/>
              <a:t> nie jest kompatybilny</a:t>
            </a:r>
          </a:p>
          <a:p>
            <a:endParaRPr lang="pl-PL" sz="1900" dirty="0" smtClean="0"/>
          </a:p>
          <a:p>
            <a:pPr>
              <a:buBlip>
                <a:blip r:embed="rId3"/>
              </a:buBlip>
            </a:pPr>
            <a:r>
              <a:rPr lang="pl-PL" sz="1900" dirty="0"/>
              <a:t> </a:t>
            </a:r>
            <a:r>
              <a:rPr lang="pl-PL" sz="1900" dirty="0" smtClean="0"/>
              <a:t>Możliwość stosowania </a:t>
            </a:r>
            <a:r>
              <a:rPr lang="pl-PL" sz="1900" b="1" dirty="0" smtClean="0"/>
              <a:t>z twardą wodą</a:t>
            </a:r>
          </a:p>
          <a:p>
            <a:pPr>
              <a:buBlip>
                <a:blip r:embed="rId3"/>
              </a:buBlip>
            </a:pPr>
            <a:endParaRPr lang="pl-PL" sz="1900" b="1" dirty="0"/>
          </a:p>
          <a:p>
            <a:pPr>
              <a:buBlip>
                <a:blip r:embed="rId3"/>
              </a:buBlip>
            </a:pPr>
            <a:endParaRPr lang="pl-PL" sz="1900" b="1" dirty="0" smtClean="0"/>
          </a:p>
        </p:txBody>
      </p:sp>
      <p:pic>
        <p:nvPicPr>
          <p:cNvPr id="9" name="Obraz 8" descr="1_PROZYME AL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4221088"/>
            <a:ext cx="2376264" cy="1890210"/>
          </a:xfrm>
          <a:prstGeom prst="rect">
            <a:avLst/>
          </a:prstGeom>
        </p:spPr>
      </p:pic>
      <p:pic>
        <p:nvPicPr>
          <p:cNvPr id="11" name="Obraz 10" descr="7_64 NEUTRADRY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4221088"/>
            <a:ext cx="2543869" cy="190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908" y="3284984"/>
            <a:ext cx="26289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53975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rgbClr val="095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Inaktywacja i usuwanie prionów</a:t>
            </a:r>
            <a:endParaRPr lang="pl-PL" sz="2800" b="1" dirty="0"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3" name="Picture 2" descr="http://www.halat.pl/BS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2664296" cy="2113676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275856" y="1412776"/>
            <a:ext cx="579613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pl-PL" sz="1900" b="1" dirty="0" err="1" smtClean="0"/>
              <a:t>deconex</a:t>
            </a:r>
            <a:r>
              <a:rPr lang="pl-PL" sz="1900" b="1" baseline="30000" dirty="0" smtClean="0"/>
              <a:t>®</a:t>
            </a:r>
            <a:r>
              <a:rPr lang="pl-PL" sz="1900" b="1" dirty="0" smtClean="0"/>
              <a:t> ALKA ONE-x</a:t>
            </a:r>
          </a:p>
          <a:p>
            <a:r>
              <a:rPr lang="pl-PL" sz="1900" b="1" dirty="0" smtClean="0"/>
              <a:t>Wysoce alkaliczny </a:t>
            </a:r>
            <a:r>
              <a:rPr lang="pl-PL" sz="1900" dirty="0" smtClean="0"/>
              <a:t>preparat do maszynowego </a:t>
            </a:r>
            <a:r>
              <a:rPr lang="pl-PL" sz="1900" b="1" dirty="0" smtClean="0"/>
              <a:t>mycia narzędzi, </a:t>
            </a:r>
            <a:r>
              <a:rPr lang="pl-PL" sz="1900" dirty="0" smtClean="0"/>
              <a:t>efektywny wobec </a:t>
            </a:r>
            <a:r>
              <a:rPr lang="pl-PL" sz="1900" b="1" dirty="0" smtClean="0"/>
              <a:t>prionów </a:t>
            </a:r>
          </a:p>
          <a:p>
            <a:pPr>
              <a:buBlip>
                <a:blip r:embed="rId4"/>
              </a:buBlip>
            </a:pPr>
            <a:endParaRPr lang="pl-PL" sz="1900" b="1" dirty="0" smtClean="0"/>
          </a:p>
          <a:p>
            <a:pPr>
              <a:buBlip>
                <a:blip r:embed="rId4"/>
              </a:buBlip>
            </a:pPr>
            <a:r>
              <a:rPr lang="pl-PL" sz="1900" b="1" dirty="0" smtClean="0"/>
              <a:t>  </a:t>
            </a:r>
            <a:r>
              <a:rPr lang="pl-PL" sz="1900" dirty="0" smtClean="0"/>
              <a:t>Zapobiega powstawaniu </a:t>
            </a:r>
            <a:r>
              <a:rPr lang="pl-PL" sz="1900" b="1" dirty="0" smtClean="0"/>
              <a:t>osadów i przebarwień</a:t>
            </a:r>
          </a:p>
          <a:p>
            <a:pPr>
              <a:buBlip>
                <a:blip r:embed="rId4"/>
              </a:buBlip>
            </a:pPr>
            <a:endParaRPr lang="pl-PL" sz="1900" b="1" dirty="0"/>
          </a:p>
          <a:p>
            <a:pPr>
              <a:buBlip>
                <a:blip r:embed="rId4"/>
              </a:buBlip>
            </a:pPr>
            <a:r>
              <a:rPr lang="pl-PL" sz="1900" b="1" dirty="0" smtClean="0"/>
              <a:t> </a:t>
            </a:r>
            <a:r>
              <a:rPr lang="pl-PL" sz="1900" dirty="0" smtClean="0"/>
              <a:t>Nie zawiera </a:t>
            </a:r>
            <a:r>
              <a:rPr lang="pl-PL" sz="1900" b="1" dirty="0" smtClean="0"/>
              <a:t>substancji o działaniu korozyjnym, </a:t>
            </a:r>
            <a:r>
              <a:rPr lang="pl-PL" sz="1900" dirty="0" smtClean="0"/>
              <a:t>jak np. </a:t>
            </a:r>
            <a:r>
              <a:rPr lang="pl-PL" sz="1900" b="1" dirty="0" smtClean="0"/>
              <a:t>żrących alkaliów </a:t>
            </a:r>
            <a:r>
              <a:rPr lang="pl-PL" sz="1900" dirty="0" smtClean="0"/>
              <a:t>KOH i </a:t>
            </a:r>
            <a:r>
              <a:rPr lang="pl-PL" sz="1900" dirty="0" err="1" smtClean="0"/>
              <a:t>NaOH</a:t>
            </a:r>
            <a:endParaRPr lang="pl-PL" sz="1900" dirty="0" smtClean="0"/>
          </a:p>
          <a:p>
            <a:pPr>
              <a:buBlip>
                <a:blip r:embed="rId4"/>
              </a:buBlip>
            </a:pPr>
            <a:endParaRPr lang="pl-PL" sz="1900" b="1" dirty="0"/>
          </a:p>
          <a:p>
            <a:pPr>
              <a:buBlip>
                <a:blip r:embed="rId4"/>
              </a:buBlip>
            </a:pPr>
            <a:r>
              <a:rPr lang="pl-PL" sz="1900" dirty="0" smtClean="0"/>
              <a:t>Możliwość stosowania </a:t>
            </a:r>
            <a:r>
              <a:rPr lang="pl-PL" sz="1900" b="1" dirty="0" smtClean="0"/>
              <a:t>z twardą wodą</a:t>
            </a:r>
          </a:p>
          <a:p>
            <a:endParaRPr lang="pl-PL" sz="1900" b="1" dirty="0" smtClean="0"/>
          </a:p>
          <a:p>
            <a:endParaRPr lang="pl-PL" sz="1900" dirty="0" smtClean="0"/>
          </a:p>
          <a:p>
            <a:pPr>
              <a:buBlip>
                <a:blip r:embed="rId4"/>
              </a:buBlip>
            </a:pPr>
            <a:endParaRPr lang="pl-PL" sz="1900" b="1" dirty="0"/>
          </a:p>
          <a:p>
            <a:pPr>
              <a:buBlip>
                <a:blip r:embed="rId4"/>
              </a:buBlip>
            </a:pPr>
            <a:endParaRPr lang="pl-PL" sz="19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3217</TotalTime>
  <Words>389</Words>
  <Application>Microsoft Office PowerPoint</Application>
  <PresentationFormat>Pokaz na ekranie (4:3)</PresentationFormat>
  <Paragraphs>87</Paragraphs>
  <Slides>13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5" baseType="lpstr">
      <vt:lpstr>Motyw pakietu Office</vt:lpstr>
      <vt:lpstr>Photo Editor Photo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PJ</dc:creator>
  <cp:lastModifiedBy>PJ</cp:lastModifiedBy>
  <cp:revision>239</cp:revision>
  <dcterms:modified xsi:type="dcterms:W3CDTF">2014-06-24T09:06:42Z</dcterms:modified>
</cp:coreProperties>
</file>